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6.xml" ContentType="application/vnd.openxmlformats-officedocument.presentationml.notesSlid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308" r:id="rId3"/>
    <p:sldId id="265" r:id="rId4"/>
    <p:sldId id="310" r:id="rId5"/>
    <p:sldId id="307" r:id="rId6"/>
    <p:sldId id="259" r:id="rId7"/>
    <p:sldId id="303" r:id="rId8"/>
    <p:sldId id="267" r:id="rId9"/>
    <p:sldId id="314" r:id="rId10"/>
    <p:sldId id="273" r:id="rId11"/>
    <p:sldId id="305" r:id="rId12"/>
    <p:sldId id="276" r:id="rId13"/>
    <p:sldId id="315" r:id="rId14"/>
    <p:sldId id="278" r:id="rId15"/>
    <p:sldId id="281" r:id="rId16"/>
    <p:sldId id="306" r:id="rId17"/>
    <p:sldId id="286" r:id="rId18"/>
    <p:sldId id="293" r:id="rId19"/>
    <p:sldId id="296" r:id="rId20"/>
    <p:sldId id="295" r:id="rId21"/>
    <p:sldId id="297" r:id="rId22"/>
    <p:sldId id="298" r:id="rId23"/>
    <p:sldId id="294" r:id="rId24"/>
    <p:sldId id="311" r:id="rId25"/>
    <p:sldId id="290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1291" autoAdjust="0"/>
  </p:normalViewPr>
  <p:slideViewPr>
    <p:cSldViewPr>
      <p:cViewPr>
        <p:scale>
          <a:sx n="100" d="100"/>
          <a:sy n="100" d="100"/>
        </p:scale>
        <p:origin x="-1356" y="-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svn\Noisy%20block-structured%20process%20model%20discovery%20-%20results\Map1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D:\svn\Noisy%20block-structured%20process%20model%20discovery%20-%20results\Map1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D:\svn\Noisy%20block-structured%20process%20model%20discovery%20-%20results\Map1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D:\svn\Noisy%20block-structured%20process%20model%20discovery%20-%20results\Map1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D:\svn\Noisy%20block-structured%20process%20model%20discovery%20-%20results\Map1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D:\svn\Noisy%20block-structured%20process%20model%20discovery%20-%20results\Map1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D:\svn\Noisy%20block-structured%20process%20model%20discovery%20-%20results\Map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radarChart>
        <c:radarStyle val="marker"/>
        <c:varyColors val="0"/>
        <c:ser>
          <c:idx val="0"/>
          <c:order val="0"/>
          <c:tx>
            <c:strRef>
              <c:f>Blad1!$S$38</c:f>
              <c:strCache>
                <c:ptCount val="1"/>
                <c:pt idx="0">
                  <c:v>IM</c:v>
                </c:pt>
              </c:strCache>
            </c:strRef>
          </c:tx>
          <c:spPr>
            <a:ln w="12700">
              <a:solidFill>
                <a:schemeClr val="bg1">
                  <a:lumMod val="85000"/>
                </a:schemeClr>
              </a:solidFill>
            </a:ln>
          </c:spPr>
          <c:marker>
            <c:symbol val="none"/>
          </c:marker>
          <c:cat>
            <c:strRef>
              <c:f>Blad1!$T$37:$Z$37</c:f>
              <c:strCache>
                <c:ptCount val="7"/>
                <c:pt idx="0">
                  <c:v>fitness</c:v>
                </c:pt>
                <c:pt idx="1">
                  <c:v>precision</c:v>
                </c:pt>
                <c:pt idx="2">
                  <c:v>generalisation</c:v>
                </c:pt>
                <c:pt idx="3">
                  <c:v>simplicity</c:v>
                </c:pt>
                <c:pt idx="4">
                  <c:v>mining time</c:v>
                </c:pt>
                <c:pt idx="5">
                  <c:v>completed</c:v>
                </c:pt>
                <c:pt idx="6">
                  <c:v>soundness</c:v>
                </c:pt>
              </c:strCache>
            </c:strRef>
          </c:cat>
          <c:val>
            <c:numRef>
              <c:f>Blad1!$T$38:$Z$38</c:f>
              <c:numCache>
                <c:formatCode>0.000</c:formatCode>
                <c:ptCount val="7"/>
                <c:pt idx="0">
                  <c:v>1</c:v>
                </c:pt>
                <c:pt idx="1">
                  <c:v>5.8272727272727275E-2</c:v>
                </c:pt>
                <c:pt idx="2">
                  <c:v>0.99954545454545463</c:v>
                </c:pt>
                <c:pt idx="3">
                  <c:v>0.96499999999999997</c:v>
                </c:pt>
                <c:pt idx="4" formatCode="General">
                  <c:v>1</c:v>
                </c:pt>
                <c:pt idx="5" formatCode="General">
                  <c:v>1</c:v>
                </c:pt>
                <c:pt idx="6">
                  <c:v>1</c:v>
                </c:pt>
              </c:numCache>
            </c:numRef>
          </c:val>
        </c:ser>
        <c:ser>
          <c:idx val="1"/>
          <c:order val="1"/>
          <c:tx>
            <c:strRef>
              <c:f>Blad1!$S$39</c:f>
              <c:strCache>
                <c:ptCount val="1"/>
                <c:pt idx="0">
                  <c:v>IMi</c:v>
                </c:pt>
              </c:strCache>
            </c:strRef>
          </c:tx>
          <c:spPr>
            <a:ln w="12700">
              <a:solidFill>
                <a:schemeClr val="bg1">
                  <a:lumMod val="85000"/>
                </a:schemeClr>
              </a:solidFill>
            </a:ln>
          </c:spPr>
          <c:marker>
            <c:symbol val="none"/>
          </c:marker>
          <c:cat>
            <c:strRef>
              <c:f>Blad1!$T$37:$Z$37</c:f>
              <c:strCache>
                <c:ptCount val="7"/>
                <c:pt idx="0">
                  <c:v>fitness</c:v>
                </c:pt>
                <c:pt idx="1">
                  <c:v>precision</c:v>
                </c:pt>
                <c:pt idx="2">
                  <c:v>generalisation</c:v>
                </c:pt>
                <c:pt idx="3">
                  <c:v>simplicity</c:v>
                </c:pt>
                <c:pt idx="4">
                  <c:v>mining time</c:v>
                </c:pt>
                <c:pt idx="5">
                  <c:v>completed</c:v>
                </c:pt>
                <c:pt idx="6">
                  <c:v>soundness</c:v>
                </c:pt>
              </c:strCache>
            </c:strRef>
          </c:cat>
          <c:val>
            <c:numRef>
              <c:f>Blad1!$T$39:$Z$39</c:f>
              <c:numCache>
                <c:formatCode>0.000</c:formatCode>
                <c:ptCount val="7"/>
                <c:pt idx="0">
                  <c:v>0.87308333333333332</c:v>
                </c:pt>
                <c:pt idx="1">
                  <c:v>0.35190000000000005</c:v>
                </c:pt>
                <c:pt idx="2">
                  <c:v>0.99929999999999986</c:v>
                </c:pt>
                <c:pt idx="3">
                  <c:v>0.96799999999999997</c:v>
                </c:pt>
                <c:pt idx="4" formatCode="General">
                  <c:v>0.99781051163601497</c:v>
                </c:pt>
                <c:pt idx="5" formatCode="General">
                  <c:v>1</c:v>
                </c:pt>
                <c:pt idx="6">
                  <c:v>1</c:v>
                </c:pt>
              </c:numCache>
            </c:numRef>
          </c:val>
        </c:ser>
        <c:ser>
          <c:idx val="2"/>
          <c:order val="2"/>
          <c:tx>
            <c:strRef>
              <c:f>Blad1!$S$40</c:f>
              <c:strCache>
                <c:ptCount val="1"/>
                <c:pt idx="0">
                  <c:v>HM</c:v>
                </c:pt>
              </c:strCache>
            </c:strRef>
          </c:tx>
          <c:spPr>
            <a:ln w="12700">
              <a:solidFill>
                <a:schemeClr val="bg1">
                  <a:lumMod val="85000"/>
                </a:schemeClr>
              </a:solidFill>
            </a:ln>
          </c:spPr>
          <c:marker>
            <c:symbol val="none"/>
          </c:marker>
          <c:cat>
            <c:strRef>
              <c:f>Blad1!$T$37:$Z$37</c:f>
              <c:strCache>
                <c:ptCount val="7"/>
                <c:pt idx="0">
                  <c:v>fitness</c:v>
                </c:pt>
                <c:pt idx="1">
                  <c:v>precision</c:v>
                </c:pt>
                <c:pt idx="2">
                  <c:v>generalisation</c:v>
                </c:pt>
                <c:pt idx="3">
                  <c:v>simplicity</c:v>
                </c:pt>
                <c:pt idx="4">
                  <c:v>mining time</c:v>
                </c:pt>
                <c:pt idx="5">
                  <c:v>completed</c:v>
                </c:pt>
                <c:pt idx="6">
                  <c:v>soundness</c:v>
                </c:pt>
              </c:strCache>
            </c:strRef>
          </c:cat>
          <c:val>
            <c:numRef>
              <c:f>Blad1!$T$40:$Z$40</c:f>
              <c:numCache>
                <c:formatCode>0.000</c:formatCode>
                <c:ptCount val="7"/>
                <c:pt idx="0">
                  <c:v>0.95899999999999996</c:v>
                </c:pt>
                <c:pt idx="1">
                  <c:v>0.64499999999999991</c:v>
                </c:pt>
                <c:pt idx="2">
                  <c:v>0.95350000000000001</c:v>
                </c:pt>
                <c:pt idx="3">
                  <c:v>0</c:v>
                </c:pt>
                <c:pt idx="4" formatCode="General">
                  <c:v>0.83168656846509192</c:v>
                </c:pt>
                <c:pt idx="5" formatCode="General">
                  <c:v>0.91666666666666663</c:v>
                </c:pt>
                <c:pt idx="6">
                  <c:v>0</c:v>
                </c:pt>
              </c:numCache>
            </c:numRef>
          </c:val>
        </c:ser>
        <c:ser>
          <c:idx val="3"/>
          <c:order val="3"/>
          <c:tx>
            <c:strRef>
              <c:f>Blad1!$S$41</c:f>
              <c:strCache>
                <c:ptCount val="1"/>
                <c:pt idx="0">
                  <c:v>ILP</c:v>
                </c:pt>
              </c:strCache>
            </c:strRef>
          </c:tx>
          <c:marker>
            <c:symbol val="none"/>
          </c:marker>
          <c:cat>
            <c:strRef>
              <c:f>Blad1!$T$37:$Z$37</c:f>
              <c:strCache>
                <c:ptCount val="7"/>
                <c:pt idx="0">
                  <c:v>fitness</c:v>
                </c:pt>
                <c:pt idx="1">
                  <c:v>precision</c:v>
                </c:pt>
                <c:pt idx="2">
                  <c:v>generalisation</c:v>
                </c:pt>
                <c:pt idx="3">
                  <c:v>simplicity</c:v>
                </c:pt>
                <c:pt idx="4">
                  <c:v>mining time</c:v>
                </c:pt>
                <c:pt idx="5">
                  <c:v>completed</c:v>
                </c:pt>
                <c:pt idx="6">
                  <c:v>soundness</c:v>
                </c:pt>
              </c:strCache>
            </c:strRef>
          </c:cat>
          <c:val>
            <c:numRef>
              <c:f>Blad1!$T$41:$Z$41</c:f>
              <c:numCache>
                <c:formatCode>General</c:formatCode>
                <c:ptCount val="7"/>
                <c:pt idx="0">
                  <c:v>1</c:v>
                </c:pt>
                <c:pt idx="1">
                  <c:v>0.38716666666666671</c:v>
                </c:pt>
                <c:pt idx="2">
                  <c:v>0.83566666666666667</c:v>
                </c:pt>
                <c:pt idx="3" formatCode="0.000">
                  <c:v>0.79400000000000004</c:v>
                </c:pt>
                <c:pt idx="4">
                  <c:v>0.20095179987797462</c:v>
                </c:pt>
                <c:pt idx="5">
                  <c:v>0.41666666666666669</c:v>
                </c:pt>
                <c:pt idx="6" formatCode="0.000">
                  <c:v>0</c:v>
                </c:pt>
              </c:numCache>
            </c:numRef>
          </c:val>
        </c:ser>
        <c:ser>
          <c:idx val="4"/>
          <c:order val="4"/>
          <c:tx>
            <c:strRef>
              <c:f>Blad1!$S$42</c:f>
              <c:strCache>
                <c:ptCount val="1"/>
                <c:pt idx="0">
                  <c:v>ETM</c:v>
                </c:pt>
              </c:strCache>
            </c:strRef>
          </c:tx>
          <c:spPr>
            <a:ln w="12700">
              <a:solidFill>
                <a:schemeClr val="bg1">
                  <a:lumMod val="85000"/>
                </a:schemeClr>
              </a:solidFill>
            </a:ln>
          </c:spPr>
          <c:marker>
            <c:symbol val="none"/>
          </c:marker>
          <c:cat>
            <c:strRef>
              <c:f>Blad1!$T$37:$Z$37</c:f>
              <c:strCache>
                <c:ptCount val="7"/>
                <c:pt idx="0">
                  <c:v>fitness</c:v>
                </c:pt>
                <c:pt idx="1">
                  <c:v>precision</c:v>
                </c:pt>
                <c:pt idx="2">
                  <c:v>generalisation</c:v>
                </c:pt>
                <c:pt idx="3">
                  <c:v>simplicity</c:v>
                </c:pt>
                <c:pt idx="4">
                  <c:v>mining time</c:v>
                </c:pt>
                <c:pt idx="5">
                  <c:v>completed</c:v>
                </c:pt>
                <c:pt idx="6">
                  <c:v>soundness</c:v>
                </c:pt>
              </c:strCache>
            </c:strRef>
          </c:cat>
          <c:val>
            <c:numRef>
              <c:f>Blad1!$T$42:$Z$42</c:f>
              <c:numCache>
                <c:formatCode>General</c:formatCode>
                <c:ptCount val="7"/>
                <c:pt idx="0">
                  <c:v>0.48308333333333331</c:v>
                </c:pt>
                <c:pt idx="1">
                  <c:v>0.9468333333333333</c:v>
                </c:pt>
                <c:pt idx="2">
                  <c:v>0.99841666666666684</c:v>
                </c:pt>
                <c:pt idx="3" formatCode="0.000">
                  <c:v>1</c:v>
                </c:pt>
                <c:pt idx="4">
                  <c:v>0</c:v>
                </c:pt>
                <c:pt idx="5">
                  <c:v>1</c:v>
                </c:pt>
                <c:pt idx="6" formatCode="0.000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5517440"/>
        <c:axId val="105518976"/>
      </c:radarChart>
      <c:catAx>
        <c:axId val="105517440"/>
        <c:scaling>
          <c:orientation val="minMax"/>
        </c:scaling>
        <c:delete val="0"/>
        <c:axPos val="b"/>
        <c:majorGridlines/>
        <c:majorTickMark val="out"/>
        <c:minorTickMark val="none"/>
        <c:tickLblPos val="nextTo"/>
        <c:crossAx val="105518976"/>
        <c:crosses val="autoZero"/>
        <c:auto val="1"/>
        <c:lblAlgn val="ctr"/>
        <c:lblOffset val="100"/>
        <c:noMultiLvlLbl val="0"/>
      </c:catAx>
      <c:valAx>
        <c:axId val="105518976"/>
        <c:scaling>
          <c:orientation val="minMax"/>
        </c:scaling>
        <c:delete val="1"/>
        <c:axPos val="l"/>
        <c:majorGridlines/>
        <c:numFmt formatCode="0.000" sourceLinked="1"/>
        <c:majorTickMark val="cross"/>
        <c:minorTickMark val="none"/>
        <c:tickLblPos val="nextTo"/>
        <c:crossAx val="10551744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948184744705785"/>
          <c:y val="0.34702602488612377"/>
          <c:w val="9.664752751486394E-2"/>
          <c:h val="0.30594777663592931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radarChart>
        <c:radarStyle val="marker"/>
        <c:varyColors val="0"/>
        <c:ser>
          <c:idx val="0"/>
          <c:order val="0"/>
          <c:tx>
            <c:strRef>
              <c:f>Blad1!$S$38</c:f>
              <c:strCache>
                <c:ptCount val="1"/>
                <c:pt idx="0">
                  <c:v>IM</c:v>
                </c:pt>
              </c:strCache>
            </c:strRef>
          </c:tx>
          <c:spPr>
            <a:ln w="12700">
              <a:solidFill>
                <a:schemeClr val="bg1">
                  <a:lumMod val="85000"/>
                </a:schemeClr>
              </a:solidFill>
            </a:ln>
          </c:spPr>
          <c:marker>
            <c:symbol val="none"/>
          </c:marker>
          <c:cat>
            <c:strRef>
              <c:f>Blad1!$T$37:$Z$37</c:f>
              <c:strCache>
                <c:ptCount val="7"/>
                <c:pt idx="0">
                  <c:v>fitness</c:v>
                </c:pt>
                <c:pt idx="1">
                  <c:v>precision</c:v>
                </c:pt>
                <c:pt idx="2">
                  <c:v>generalisation</c:v>
                </c:pt>
                <c:pt idx="3">
                  <c:v>simplicity</c:v>
                </c:pt>
                <c:pt idx="4">
                  <c:v>mining time</c:v>
                </c:pt>
                <c:pt idx="5">
                  <c:v>completed</c:v>
                </c:pt>
                <c:pt idx="6">
                  <c:v>soundness</c:v>
                </c:pt>
              </c:strCache>
            </c:strRef>
          </c:cat>
          <c:val>
            <c:numRef>
              <c:f>Blad1!$T$38:$Z$38</c:f>
              <c:numCache>
                <c:formatCode>0.000</c:formatCode>
                <c:ptCount val="7"/>
                <c:pt idx="0">
                  <c:v>1</c:v>
                </c:pt>
                <c:pt idx="1">
                  <c:v>5.8272727272727275E-2</c:v>
                </c:pt>
                <c:pt idx="2">
                  <c:v>0.99954545454545463</c:v>
                </c:pt>
                <c:pt idx="3">
                  <c:v>0.96499999999999997</c:v>
                </c:pt>
                <c:pt idx="4" formatCode="General">
                  <c:v>1</c:v>
                </c:pt>
                <c:pt idx="5" formatCode="General">
                  <c:v>1</c:v>
                </c:pt>
                <c:pt idx="6">
                  <c:v>1</c:v>
                </c:pt>
              </c:numCache>
            </c:numRef>
          </c:val>
        </c:ser>
        <c:ser>
          <c:idx val="1"/>
          <c:order val="1"/>
          <c:tx>
            <c:strRef>
              <c:f>Blad1!$S$39</c:f>
              <c:strCache>
                <c:ptCount val="1"/>
                <c:pt idx="0">
                  <c:v>IMi</c:v>
                </c:pt>
              </c:strCache>
            </c:strRef>
          </c:tx>
          <c:spPr>
            <a:ln w="12700">
              <a:solidFill>
                <a:schemeClr val="bg1">
                  <a:lumMod val="85000"/>
                </a:schemeClr>
              </a:solidFill>
            </a:ln>
          </c:spPr>
          <c:marker>
            <c:symbol val="none"/>
          </c:marker>
          <c:cat>
            <c:strRef>
              <c:f>Blad1!$T$37:$Z$37</c:f>
              <c:strCache>
                <c:ptCount val="7"/>
                <c:pt idx="0">
                  <c:v>fitness</c:v>
                </c:pt>
                <c:pt idx="1">
                  <c:v>precision</c:v>
                </c:pt>
                <c:pt idx="2">
                  <c:v>generalisation</c:v>
                </c:pt>
                <c:pt idx="3">
                  <c:v>simplicity</c:v>
                </c:pt>
                <c:pt idx="4">
                  <c:v>mining time</c:v>
                </c:pt>
                <c:pt idx="5">
                  <c:v>completed</c:v>
                </c:pt>
                <c:pt idx="6">
                  <c:v>soundness</c:v>
                </c:pt>
              </c:strCache>
            </c:strRef>
          </c:cat>
          <c:val>
            <c:numRef>
              <c:f>Blad1!$T$39:$Z$39</c:f>
              <c:numCache>
                <c:formatCode>0.000</c:formatCode>
                <c:ptCount val="7"/>
                <c:pt idx="0">
                  <c:v>0.87308333333333332</c:v>
                </c:pt>
                <c:pt idx="1">
                  <c:v>0.35190000000000005</c:v>
                </c:pt>
                <c:pt idx="2">
                  <c:v>0.99929999999999986</c:v>
                </c:pt>
                <c:pt idx="3">
                  <c:v>0.96799999999999997</c:v>
                </c:pt>
                <c:pt idx="4" formatCode="General">
                  <c:v>0.99781051163601497</c:v>
                </c:pt>
                <c:pt idx="5" formatCode="General">
                  <c:v>1</c:v>
                </c:pt>
                <c:pt idx="6">
                  <c:v>1</c:v>
                </c:pt>
              </c:numCache>
            </c:numRef>
          </c:val>
        </c:ser>
        <c:ser>
          <c:idx val="2"/>
          <c:order val="2"/>
          <c:tx>
            <c:strRef>
              <c:f>Blad1!$S$40</c:f>
              <c:strCache>
                <c:ptCount val="1"/>
                <c:pt idx="0">
                  <c:v>HM</c:v>
                </c:pt>
              </c:strCache>
            </c:strRef>
          </c:tx>
          <c:marker>
            <c:symbol val="none"/>
          </c:marker>
          <c:cat>
            <c:strRef>
              <c:f>Blad1!$T$37:$Z$37</c:f>
              <c:strCache>
                <c:ptCount val="7"/>
                <c:pt idx="0">
                  <c:v>fitness</c:v>
                </c:pt>
                <c:pt idx="1">
                  <c:v>precision</c:v>
                </c:pt>
                <c:pt idx="2">
                  <c:v>generalisation</c:v>
                </c:pt>
                <c:pt idx="3">
                  <c:v>simplicity</c:v>
                </c:pt>
                <c:pt idx="4">
                  <c:v>mining time</c:v>
                </c:pt>
                <c:pt idx="5">
                  <c:v>completed</c:v>
                </c:pt>
                <c:pt idx="6">
                  <c:v>soundness</c:v>
                </c:pt>
              </c:strCache>
            </c:strRef>
          </c:cat>
          <c:val>
            <c:numRef>
              <c:f>Blad1!$T$40:$Z$40</c:f>
              <c:numCache>
                <c:formatCode>0.000</c:formatCode>
                <c:ptCount val="7"/>
                <c:pt idx="0">
                  <c:v>0.95899999999999996</c:v>
                </c:pt>
                <c:pt idx="1">
                  <c:v>0.64499999999999991</c:v>
                </c:pt>
                <c:pt idx="2">
                  <c:v>0.95350000000000001</c:v>
                </c:pt>
                <c:pt idx="3">
                  <c:v>0</c:v>
                </c:pt>
                <c:pt idx="4" formatCode="General">
                  <c:v>0.83168656846509192</c:v>
                </c:pt>
                <c:pt idx="5" formatCode="General">
                  <c:v>0.91666666666666663</c:v>
                </c:pt>
                <c:pt idx="6">
                  <c:v>0</c:v>
                </c:pt>
              </c:numCache>
            </c:numRef>
          </c:val>
        </c:ser>
        <c:ser>
          <c:idx val="3"/>
          <c:order val="3"/>
          <c:tx>
            <c:strRef>
              <c:f>Blad1!$S$41</c:f>
              <c:strCache>
                <c:ptCount val="1"/>
                <c:pt idx="0">
                  <c:v>ILP</c:v>
                </c:pt>
              </c:strCache>
            </c:strRef>
          </c:tx>
          <c:spPr>
            <a:ln w="12700">
              <a:solidFill>
                <a:schemeClr val="bg1">
                  <a:lumMod val="85000"/>
                </a:schemeClr>
              </a:solidFill>
            </a:ln>
          </c:spPr>
          <c:marker>
            <c:symbol val="none"/>
          </c:marker>
          <c:cat>
            <c:strRef>
              <c:f>Blad1!$T$37:$Z$37</c:f>
              <c:strCache>
                <c:ptCount val="7"/>
                <c:pt idx="0">
                  <c:v>fitness</c:v>
                </c:pt>
                <c:pt idx="1">
                  <c:v>precision</c:v>
                </c:pt>
                <c:pt idx="2">
                  <c:v>generalisation</c:v>
                </c:pt>
                <c:pt idx="3">
                  <c:v>simplicity</c:v>
                </c:pt>
                <c:pt idx="4">
                  <c:v>mining time</c:v>
                </c:pt>
                <c:pt idx="5">
                  <c:v>completed</c:v>
                </c:pt>
                <c:pt idx="6">
                  <c:v>soundness</c:v>
                </c:pt>
              </c:strCache>
            </c:strRef>
          </c:cat>
          <c:val>
            <c:numRef>
              <c:f>Blad1!$T$41:$Z$41</c:f>
              <c:numCache>
                <c:formatCode>General</c:formatCode>
                <c:ptCount val="7"/>
                <c:pt idx="0">
                  <c:v>1</c:v>
                </c:pt>
                <c:pt idx="1">
                  <c:v>0.38716666666666671</c:v>
                </c:pt>
                <c:pt idx="2">
                  <c:v>0.83566666666666667</c:v>
                </c:pt>
                <c:pt idx="3" formatCode="0.000">
                  <c:v>0.79400000000000004</c:v>
                </c:pt>
                <c:pt idx="4">
                  <c:v>0.20095179987797462</c:v>
                </c:pt>
                <c:pt idx="5">
                  <c:v>0.41666666666666669</c:v>
                </c:pt>
                <c:pt idx="6" formatCode="0.000">
                  <c:v>0</c:v>
                </c:pt>
              </c:numCache>
            </c:numRef>
          </c:val>
        </c:ser>
        <c:ser>
          <c:idx val="4"/>
          <c:order val="4"/>
          <c:tx>
            <c:strRef>
              <c:f>Blad1!$S$42</c:f>
              <c:strCache>
                <c:ptCount val="1"/>
                <c:pt idx="0">
                  <c:v>ETM</c:v>
                </c:pt>
              </c:strCache>
            </c:strRef>
          </c:tx>
          <c:spPr>
            <a:ln w="12700">
              <a:solidFill>
                <a:schemeClr val="bg1">
                  <a:lumMod val="85000"/>
                </a:schemeClr>
              </a:solidFill>
            </a:ln>
          </c:spPr>
          <c:marker>
            <c:symbol val="none"/>
          </c:marker>
          <c:cat>
            <c:strRef>
              <c:f>Blad1!$T$37:$Z$37</c:f>
              <c:strCache>
                <c:ptCount val="7"/>
                <c:pt idx="0">
                  <c:v>fitness</c:v>
                </c:pt>
                <c:pt idx="1">
                  <c:v>precision</c:v>
                </c:pt>
                <c:pt idx="2">
                  <c:v>generalisation</c:v>
                </c:pt>
                <c:pt idx="3">
                  <c:v>simplicity</c:v>
                </c:pt>
                <c:pt idx="4">
                  <c:v>mining time</c:v>
                </c:pt>
                <c:pt idx="5">
                  <c:v>completed</c:v>
                </c:pt>
                <c:pt idx="6">
                  <c:v>soundness</c:v>
                </c:pt>
              </c:strCache>
            </c:strRef>
          </c:cat>
          <c:val>
            <c:numRef>
              <c:f>Blad1!$T$42:$Z$42</c:f>
              <c:numCache>
                <c:formatCode>General</c:formatCode>
                <c:ptCount val="7"/>
                <c:pt idx="0">
                  <c:v>0.48308333333333331</c:v>
                </c:pt>
                <c:pt idx="1">
                  <c:v>0.9468333333333333</c:v>
                </c:pt>
                <c:pt idx="2">
                  <c:v>0.99841666666666684</c:v>
                </c:pt>
                <c:pt idx="3" formatCode="0.000">
                  <c:v>1</c:v>
                </c:pt>
                <c:pt idx="4">
                  <c:v>0</c:v>
                </c:pt>
                <c:pt idx="5">
                  <c:v>1</c:v>
                </c:pt>
                <c:pt idx="6" formatCode="0.000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5564416"/>
        <c:axId val="105570304"/>
      </c:radarChart>
      <c:catAx>
        <c:axId val="105564416"/>
        <c:scaling>
          <c:orientation val="minMax"/>
        </c:scaling>
        <c:delete val="0"/>
        <c:axPos val="b"/>
        <c:majorGridlines/>
        <c:majorTickMark val="out"/>
        <c:minorTickMark val="none"/>
        <c:tickLblPos val="nextTo"/>
        <c:crossAx val="105570304"/>
        <c:crosses val="autoZero"/>
        <c:auto val="1"/>
        <c:lblAlgn val="ctr"/>
        <c:lblOffset val="100"/>
        <c:noMultiLvlLbl val="0"/>
      </c:catAx>
      <c:valAx>
        <c:axId val="105570304"/>
        <c:scaling>
          <c:orientation val="minMax"/>
        </c:scaling>
        <c:delete val="1"/>
        <c:axPos val="l"/>
        <c:majorGridlines/>
        <c:numFmt formatCode="0.000" sourceLinked="1"/>
        <c:majorTickMark val="cross"/>
        <c:minorTickMark val="none"/>
        <c:tickLblPos val="nextTo"/>
        <c:crossAx val="10556441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948184744705785"/>
          <c:y val="0.34702602488612377"/>
          <c:w val="9.664752751486394E-2"/>
          <c:h val="0.30594777663592931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radarChart>
        <c:radarStyle val="marker"/>
        <c:varyColors val="0"/>
        <c:ser>
          <c:idx val="0"/>
          <c:order val="0"/>
          <c:tx>
            <c:strRef>
              <c:f>Blad1!$S$38</c:f>
              <c:strCache>
                <c:ptCount val="1"/>
                <c:pt idx="0">
                  <c:v>IM</c:v>
                </c:pt>
              </c:strCache>
            </c:strRef>
          </c:tx>
          <c:spPr>
            <a:ln w="12700">
              <a:solidFill>
                <a:schemeClr val="bg1">
                  <a:lumMod val="85000"/>
                </a:schemeClr>
              </a:solidFill>
            </a:ln>
          </c:spPr>
          <c:marker>
            <c:symbol val="none"/>
          </c:marker>
          <c:cat>
            <c:strRef>
              <c:f>Blad1!$T$37:$Z$37</c:f>
              <c:strCache>
                <c:ptCount val="7"/>
                <c:pt idx="0">
                  <c:v>fitness</c:v>
                </c:pt>
                <c:pt idx="1">
                  <c:v>precision</c:v>
                </c:pt>
                <c:pt idx="2">
                  <c:v>generalisation</c:v>
                </c:pt>
                <c:pt idx="3">
                  <c:v>simplicity</c:v>
                </c:pt>
                <c:pt idx="4">
                  <c:v>mining time</c:v>
                </c:pt>
                <c:pt idx="5">
                  <c:v>completed</c:v>
                </c:pt>
                <c:pt idx="6">
                  <c:v>soundness</c:v>
                </c:pt>
              </c:strCache>
            </c:strRef>
          </c:cat>
          <c:val>
            <c:numRef>
              <c:f>Blad1!$T$38:$Z$38</c:f>
              <c:numCache>
                <c:formatCode>0.000</c:formatCode>
                <c:ptCount val="7"/>
                <c:pt idx="0">
                  <c:v>1</c:v>
                </c:pt>
                <c:pt idx="1">
                  <c:v>5.8272727272727275E-2</c:v>
                </c:pt>
                <c:pt idx="2">
                  <c:v>0.99954545454545463</c:v>
                </c:pt>
                <c:pt idx="3">
                  <c:v>0.96499999999999997</c:v>
                </c:pt>
                <c:pt idx="4" formatCode="General">
                  <c:v>1</c:v>
                </c:pt>
                <c:pt idx="5" formatCode="General">
                  <c:v>1</c:v>
                </c:pt>
                <c:pt idx="6">
                  <c:v>1</c:v>
                </c:pt>
              </c:numCache>
            </c:numRef>
          </c:val>
        </c:ser>
        <c:ser>
          <c:idx val="1"/>
          <c:order val="1"/>
          <c:tx>
            <c:strRef>
              <c:f>Blad1!$S$39</c:f>
              <c:strCache>
                <c:ptCount val="1"/>
                <c:pt idx="0">
                  <c:v>IMi</c:v>
                </c:pt>
              </c:strCache>
            </c:strRef>
          </c:tx>
          <c:spPr>
            <a:ln w="12700">
              <a:solidFill>
                <a:schemeClr val="bg1">
                  <a:lumMod val="85000"/>
                </a:schemeClr>
              </a:solidFill>
            </a:ln>
          </c:spPr>
          <c:marker>
            <c:symbol val="none"/>
          </c:marker>
          <c:cat>
            <c:strRef>
              <c:f>Blad1!$T$37:$Z$37</c:f>
              <c:strCache>
                <c:ptCount val="7"/>
                <c:pt idx="0">
                  <c:v>fitness</c:v>
                </c:pt>
                <c:pt idx="1">
                  <c:v>precision</c:v>
                </c:pt>
                <c:pt idx="2">
                  <c:v>generalisation</c:v>
                </c:pt>
                <c:pt idx="3">
                  <c:v>simplicity</c:v>
                </c:pt>
                <c:pt idx="4">
                  <c:v>mining time</c:v>
                </c:pt>
                <c:pt idx="5">
                  <c:v>completed</c:v>
                </c:pt>
                <c:pt idx="6">
                  <c:v>soundness</c:v>
                </c:pt>
              </c:strCache>
            </c:strRef>
          </c:cat>
          <c:val>
            <c:numRef>
              <c:f>Blad1!$T$39:$Z$39</c:f>
              <c:numCache>
                <c:formatCode>0.000</c:formatCode>
                <c:ptCount val="7"/>
                <c:pt idx="0">
                  <c:v>0.87308333333333332</c:v>
                </c:pt>
                <c:pt idx="1">
                  <c:v>0.35190000000000005</c:v>
                </c:pt>
                <c:pt idx="2">
                  <c:v>0.99929999999999986</c:v>
                </c:pt>
                <c:pt idx="3">
                  <c:v>0.96799999999999997</c:v>
                </c:pt>
                <c:pt idx="4" formatCode="General">
                  <c:v>0.99781051163601497</c:v>
                </c:pt>
                <c:pt idx="5" formatCode="General">
                  <c:v>1</c:v>
                </c:pt>
                <c:pt idx="6">
                  <c:v>1</c:v>
                </c:pt>
              </c:numCache>
            </c:numRef>
          </c:val>
        </c:ser>
        <c:ser>
          <c:idx val="2"/>
          <c:order val="2"/>
          <c:tx>
            <c:strRef>
              <c:f>Blad1!$S$40</c:f>
              <c:strCache>
                <c:ptCount val="1"/>
                <c:pt idx="0">
                  <c:v>HM</c:v>
                </c:pt>
              </c:strCache>
            </c:strRef>
          </c:tx>
          <c:spPr>
            <a:ln w="12700">
              <a:solidFill>
                <a:schemeClr val="bg1">
                  <a:lumMod val="85000"/>
                </a:schemeClr>
              </a:solidFill>
            </a:ln>
          </c:spPr>
          <c:marker>
            <c:symbol val="none"/>
          </c:marker>
          <c:cat>
            <c:strRef>
              <c:f>Blad1!$T$37:$Z$37</c:f>
              <c:strCache>
                <c:ptCount val="7"/>
                <c:pt idx="0">
                  <c:v>fitness</c:v>
                </c:pt>
                <c:pt idx="1">
                  <c:v>precision</c:v>
                </c:pt>
                <c:pt idx="2">
                  <c:v>generalisation</c:v>
                </c:pt>
                <c:pt idx="3">
                  <c:v>simplicity</c:v>
                </c:pt>
                <c:pt idx="4">
                  <c:v>mining time</c:v>
                </c:pt>
                <c:pt idx="5">
                  <c:v>completed</c:v>
                </c:pt>
                <c:pt idx="6">
                  <c:v>soundness</c:v>
                </c:pt>
              </c:strCache>
            </c:strRef>
          </c:cat>
          <c:val>
            <c:numRef>
              <c:f>Blad1!$T$40:$Z$40</c:f>
              <c:numCache>
                <c:formatCode>0.000</c:formatCode>
                <c:ptCount val="7"/>
                <c:pt idx="0">
                  <c:v>0.95899999999999996</c:v>
                </c:pt>
                <c:pt idx="1">
                  <c:v>0.64499999999999991</c:v>
                </c:pt>
                <c:pt idx="2">
                  <c:v>0.95350000000000001</c:v>
                </c:pt>
                <c:pt idx="3">
                  <c:v>0</c:v>
                </c:pt>
                <c:pt idx="4" formatCode="General">
                  <c:v>0.83168656846509192</c:v>
                </c:pt>
                <c:pt idx="5" formatCode="General">
                  <c:v>0.91666666666666663</c:v>
                </c:pt>
                <c:pt idx="6">
                  <c:v>0</c:v>
                </c:pt>
              </c:numCache>
            </c:numRef>
          </c:val>
        </c:ser>
        <c:ser>
          <c:idx val="3"/>
          <c:order val="3"/>
          <c:tx>
            <c:strRef>
              <c:f>Blad1!$S$41</c:f>
              <c:strCache>
                <c:ptCount val="1"/>
                <c:pt idx="0">
                  <c:v>ILP</c:v>
                </c:pt>
              </c:strCache>
            </c:strRef>
          </c:tx>
          <c:spPr>
            <a:ln w="12700">
              <a:solidFill>
                <a:schemeClr val="bg1">
                  <a:lumMod val="85000"/>
                </a:schemeClr>
              </a:solidFill>
            </a:ln>
          </c:spPr>
          <c:marker>
            <c:symbol val="none"/>
          </c:marker>
          <c:cat>
            <c:strRef>
              <c:f>Blad1!$T$37:$Z$37</c:f>
              <c:strCache>
                <c:ptCount val="7"/>
                <c:pt idx="0">
                  <c:v>fitness</c:v>
                </c:pt>
                <c:pt idx="1">
                  <c:v>precision</c:v>
                </c:pt>
                <c:pt idx="2">
                  <c:v>generalisation</c:v>
                </c:pt>
                <c:pt idx="3">
                  <c:v>simplicity</c:v>
                </c:pt>
                <c:pt idx="4">
                  <c:v>mining time</c:v>
                </c:pt>
                <c:pt idx="5">
                  <c:v>completed</c:v>
                </c:pt>
                <c:pt idx="6">
                  <c:v>soundness</c:v>
                </c:pt>
              </c:strCache>
            </c:strRef>
          </c:cat>
          <c:val>
            <c:numRef>
              <c:f>Blad1!$T$41:$Z$41</c:f>
              <c:numCache>
                <c:formatCode>General</c:formatCode>
                <c:ptCount val="7"/>
                <c:pt idx="0">
                  <c:v>1</c:v>
                </c:pt>
                <c:pt idx="1">
                  <c:v>0.38716666666666671</c:v>
                </c:pt>
                <c:pt idx="2">
                  <c:v>0.83566666666666667</c:v>
                </c:pt>
                <c:pt idx="3" formatCode="0.000">
                  <c:v>0.79400000000000004</c:v>
                </c:pt>
                <c:pt idx="4">
                  <c:v>0.20095179987797462</c:v>
                </c:pt>
                <c:pt idx="5">
                  <c:v>0.41666666666666669</c:v>
                </c:pt>
                <c:pt idx="6" formatCode="0.000">
                  <c:v>0</c:v>
                </c:pt>
              </c:numCache>
            </c:numRef>
          </c:val>
        </c:ser>
        <c:ser>
          <c:idx val="4"/>
          <c:order val="4"/>
          <c:tx>
            <c:strRef>
              <c:f>Blad1!$S$42</c:f>
              <c:strCache>
                <c:ptCount val="1"/>
                <c:pt idx="0">
                  <c:v>ETM</c:v>
                </c:pt>
              </c:strCache>
            </c:strRef>
          </c:tx>
          <c:marker>
            <c:symbol val="none"/>
          </c:marker>
          <c:cat>
            <c:strRef>
              <c:f>Blad1!$T$37:$Z$37</c:f>
              <c:strCache>
                <c:ptCount val="7"/>
                <c:pt idx="0">
                  <c:v>fitness</c:v>
                </c:pt>
                <c:pt idx="1">
                  <c:v>precision</c:v>
                </c:pt>
                <c:pt idx="2">
                  <c:v>generalisation</c:v>
                </c:pt>
                <c:pt idx="3">
                  <c:v>simplicity</c:v>
                </c:pt>
                <c:pt idx="4">
                  <c:v>mining time</c:v>
                </c:pt>
                <c:pt idx="5">
                  <c:v>completed</c:v>
                </c:pt>
                <c:pt idx="6">
                  <c:v>soundness</c:v>
                </c:pt>
              </c:strCache>
            </c:strRef>
          </c:cat>
          <c:val>
            <c:numRef>
              <c:f>Blad1!$T$42:$Z$42</c:f>
              <c:numCache>
                <c:formatCode>General</c:formatCode>
                <c:ptCount val="7"/>
                <c:pt idx="0">
                  <c:v>0.48308333333333331</c:v>
                </c:pt>
                <c:pt idx="1">
                  <c:v>0.9468333333333333</c:v>
                </c:pt>
                <c:pt idx="2">
                  <c:v>0.99841666666666684</c:v>
                </c:pt>
                <c:pt idx="3" formatCode="0.000">
                  <c:v>1</c:v>
                </c:pt>
                <c:pt idx="4">
                  <c:v>0</c:v>
                </c:pt>
                <c:pt idx="5">
                  <c:v>1</c:v>
                </c:pt>
                <c:pt idx="6" formatCode="0.000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0133632"/>
        <c:axId val="110135168"/>
      </c:radarChart>
      <c:catAx>
        <c:axId val="110133632"/>
        <c:scaling>
          <c:orientation val="minMax"/>
        </c:scaling>
        <c:delete val="0"/>
        <c:axPos val="b"/>
        <c:majorGridlines/>
        <c:majorTickMark val="out"/>
        <c:minorTickMark val="none"/>
        <c:tickLblPos val="nextTo"/>
        <c:crossAx val="110135168"/>
        <c:crosses val="autoZero"/>
        <c:auto val="1"/>
        <c:lblAlgn val="ctr"/>
        <c:lblOffset val="100"/>
        <c:noMultiLvlLbl val="0"/>
      </c:catAx>
      <c:valAx>
        <c:axId val="110135168"/>
        <c:scaling>
          <c:orientation val="minMax"/>
        </c:scaling>
        <c:delete val="1"/>
        <c:axPos val="l"/>
        <c:majorGridlines/>
        <c:numFmt formatCode="0.000" sourceLinked="1"/>
        <c:majorTickMark val="cross"/>
        <c:minorTickMark val="none"/>
        <c:tickLblPos val="nextTo"/>
        <c:crossAx val="11013363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948184744705785"/>
          <c:y val="0.34702602488612377"/>
          <c:w val="9.664752751486394E-2"/>
          <c:h val="0.30594777663592931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radarChart>
        <c:radarStyle val="marker"/>
        <c:varyColors val="0"/>
        <c:ser>
          <c:idx val="0"/>
          <c:order val="0"/>
          <c:tx>
            <c:strRef>
              <c:f>Blad1!$S$38</c:f>
              <c:strCache>
                <c:ptCount val="1"/>
                <c:pt idx="0">
                  <c:v>IM</c:v>
                </c:pt>
              </c:strCache>
            </c:strRef>
          </c:tx>
          <c:marker>
            <c:symbol val="none"/>
          </c:marker>
          <c:cat>
            <c:strRef>
              <c:f>Blad1!$T$37:$Z$37</c:f>
              <c:strCache>
                <c:ptCount val="7"/>
                <c:pt idx="0">
                  <c:v>fitness</c:v>
                </c:pt>
                <c:pt idx="1">
                  <c:v>precision</c:v>
                </c:pt>
                <c:pt idx="2">
                  <c:v>generalisation</c:v>
                </c:pt>
                <c:pt idx="3">
                  <c:v>simplicity</c:v>
                </c:pt>
                <c:pt idx="4">
                  <c:v>mining time</c:v>
                </c:pt>
                <c:pt idx="5">
                  <c:v>completed</c:v>
                </c:pt>
                <c:pt idx="6">
                  <c:v>soundness</c:v>
                </c:pt>
              </c:strCache>
            </c:strRef>
          </c:cat>
          <c:val>
            <c:numRef>
              <c:f>Blad1!$T$38:$Z$38</c:f>
              <c:numCache>
                <c:formatCode>0.000</c:formatCode>
                <c:ptCount val="7"/>
                <c:pt idx="0">
                  <c:v>1</c:v>
                </c:pt>
                <c:pt idx="1">
                  <c:v>5.8272727272727275E-2</c:v>
                </c:pt>
                <c:pt idx="2">
                  <c:v>0.99954545454545463</c:v>
                </c:pt>
                <c:pt idx="3">
                  <c:v>0.96499999999999997</c:v>
                </c:pt>
                <c:pt idx="4" formatCode="General">
                  <c:v>1</c:v>
                </c:pt>
                <c:pt idx="5" formatCode="General">
                  <c:v>1</c:v>
                </c:pt>
                <c:pt idx="6">
                  <c:v>1</c:v>
                </c:pt>
              </c:numCache>
            </c:numRef>
          </c:val>
        </c:ser>
        <c:ser>
          <c:idx val="1"/>
          <c:order val="1"/>
          <c:tx>
            <c:strRef>
              <c:f>Blad1!$S$39</c:f>
              <c:strCache>
                <c:ptCount val="1"/>
                <c:pt idx="0">
                  <c:v>IMi</c:v>
                </c:pt>
              </c:strCache>
            </c:strRef>
          </c:tx>
          <c:spPr>
            <a:ln w="12700">
              <a:solidFill>
                <a:schemeClr val="bg1">
                  <a:lumMod val="85000"/>
                </a:schemeClr>
              </a:solidFill>
            </a:ln>
          </c:spPr>
          <c:marker>
            <c:symbol val="none"/>
          </c:marker>
          <c:cat>
            <c:strRef>
              <c:f>Blad1!$T$37:$Z$37</c:f>
              <c:strCache>
                <c:ptCount val="7"/>
                <c:pt idx="0">
                  <c:v>fitness</c:v>
                </c:pt>
                <c:pt idx="1">
                  <c:v>precision</c:v>
                </c:pt>
                <c:pt idx="2">
                  <c:v>generalisation</c:v>
                </c:pt>
                <c:pt idx="3">
                  <c:v>simplicity</c:v>
                </c:pt>
                <c:pt idx="4">
                  <c:v>mining time</c:v>
                </c:pt>
                <c:pt idx="5">
                  <c:v>completed</c:v>
                </c:pt>
                <c:pt idx="6">
                  <c:v>soundness</c:v>
                </c:pt>
              </c:strCache>
            </c:strRef>
          </c:cat>
          <c:val>
            <c:numRef>
              <c:f>Blad1!$T$39:$Z$39</c:f>
              <c:numCache>
                <c:formatCode>0.000</c:formatCode>
                <c:ptCount val="7"/>
                <c:pt idx="0">
                  <c:v>0.87308333333333332</c:v>
                </c:pt>
                <c:pt idx="1">
                  <c:v>0.35190000000000005</c:v>
                </c:pt>
                <c:pt idx="2">
                  <c:v>0.99929999999999986</c:v>
                </c:pt>
                <c:pt idx="3">
                  <c:v>0.96799999999999997</c:v>
                </c:pt>
                <c:pt idx="4" formatCode="General">
                  <c:v>0.99781051163601497</c:v>
                </c:pt>
                <c:pt idx="5" formatCode="General">
                  <c:v>1</c:v>
                </c:pt>
                <c:pt idx="6">
                  <c:v>1</c:v>
                </c:pt>
              </c:numCache>
            </c:numRef>
          </c:val>
        </c:ser>
        <c:ser>
          <c:idx val="2"/>
          <c:order val="2"/>
          <c:tx>
            <c:strRef>
              <c:f>Blad1!$S$40</c:f>
              <c:strCache>
                <c:ptCount val="1"/>
                <c:pt idx="0">
                  <c:v>HM</c:v>
                </c:pt>
              </c:strCache>
            </c:strRef>
          </c:tx>
          <c:spPr>
            <a:ln w="12700">
              <a:solidFill>
                <a:schemeClr val="bg1">
                  <a:lumMod val="85000"/>
                </a:schemeClr>
              </a:solidFill>
            </a:ln>
          </c:spPr>
          <c:marker>
            <c:symbol val="none"/>
          </c:marker>
          <c:cat>
            <c:strRef>
              <c:f>Blad1!$T$37:$Z$37</c:f>
              <c:strCache>
                <c:ptCount val="7"/>
                <c:pt idx="0">
                  <c:v>fitness</c:v>
                </c:pt>
                <c:pt idx="1">
                  <c:v>precision</c:v>
                </c:pt>
                <c:pt idx="2">
                  <c:v>generalisation</c:v>
                </c:pt>
                <c:pt idx="3">
                  <c:v>simplicity</c:v>
                </c:pt>
                <c:pt idx="4">
                  <c:v>mining time</c:v>
                </c:pt>
                <c:pt idx="5">
                  <c:v>completed</c:v>
                </c:pt>
                <c:pt idx="6">
                  <c:v>soundness</c:v>
                </c:pt>
              </c:strCache>
            </c:strRef>
          </c:cat>
          <c:val>
            <c:numRef>
              <c:f>Blad1!$T$40:$Z$40</c:f>
              <c:numCache>
                <c:formatCode>0.000</c:formatCode>
                <c:ptCount val="7"/>
                <c:pt idx="0">
                  <c:v>0.95899999999999996</c:v>
                </c:pt>
                <c:pt idx="1">
                  <c:v>0.64499999999999991</c:v>
                </c:pt>
                <c:pt idx="2">
                  <c:v>0.95350000000000001</c:v>
                </c:pt>
                <c:pt idx="3">
                  <c:v>0</c:v>
                </c:pt>
                <c:pt idx="4" formatCode="General">
                  <c:v>0.83168656846509192</c:v>
                </c:pt>
                <c:pt idx="5" formatCode="General">
                  <c:v>0.91666666666666663</c:v>
                </c:pt>
                <c:pt idx="6">
                  <c:v>0</c:v>
                </c:pt>
              </c:numCache>
            </c:numRef>
          </c:val>
        </c:ser>
        <c:ser>
          <c:idx val="3"/>
          <c:order val="3"/>
          <c:tx>
            <c:strRef>
              <c:f>Blad1!$S$41</c:f>
              <c:strCache>
                <c:ptCount val="1"/>
                <c:pt idx="0">
                  <c:v>ILP</c:v>
                </c:pt>
              </c:strCache>
            </c:strRef>
          </c:tx>
          <c:spPr>
            <a:ln w="12700">
              <a:solidFill>
                <a:schemeClr val="bg1">
                  <a:lumMod val="85000"/>
                </a:schemeClr>
              </a:solidFill>
            </a:ln>
          </c:spPr>
          <c:marker>
            <c:symbol val="none"/>
          </c:marker>
          <c:cat>
            <c:strRef>
              <c:f>Blad1!$T$37:$Z$37</c:f>
              <c:strCache>
                <c:ptCount val="7"/>
                <c:pt idx="0">
                  <c:v>fitness</c:v>
                </c:pt>
                <c:pt idx="1">
                  <c:v>precision</c:v>
                </c:pt>
                <c:pt idx="2">
                  <c:v>generalisation</c:v>
                </c:pt>
                <c:pt idx="3">
                  <c:v>simplicity</c:v>
                </c:pt>
                <c:pt idx="4">
                  <c:v>mining time</c:v>
                </c:pt>
                <c:pt idx="5">
                  <c:v>completed</c:v>
                </c:pt>
                <c:pt idx="6">
                  <c:v>soundness</c:v>
                </c:pt>
              </c:strCache>
            </c:strRef>
          </c:cat>
          <c:val>
            <c:numRef>
              <c:f>Blad1!$T$41:$Z$41</c:f>
              <c:numCache>
                <c:formatCode>General</c:formatCode>
                <c:ptCount val="7"/>
                <c:pt idx="0">
                  <c:v>1</c:v>
                </c:pt>
                <c:pt idx="1">
                  <c:v>0.38716666666666671</c:v>
                </c:pt>
                <c:pt idx="2">
                  <c:v>0.83566666666666667</c:v>
                </c:pt>
                <c:pt idx="3" formatCode="0.000">
                  <c:v>0.79400000000000004</c:v>
                </c:pt>
                <c:pt idx="4">
                  <c:v>0.20095179987797462</c:v>
                </c:pt>
                <c:pt idx="5">
                  <c:v>0.41666666666666669</c:v>
                </c:pt>
                <c:pt idx="6" formatCode="0.000">
                  <c:v>0</c:v>
                </c:pt>
              </c:numCache>
            </c:numRef>
          </c:val>
        </c:ser>
        <c:ser>
          <c:idx val="4"/>
          <c:order val="4"/>
          <c:tx>
            <c:strRef>
              <c:f>Blad1!$S$42</c:f>
              <c:strCache>
                <c:ptCount val="1"/>
                <c:pt idx="0">
                  <c:v>ETM</c:v>
                </c:pt>
              </c:strCache>
            </c:strRef>
          </c:tx>
          <c:spPr>
            <a:ln w="12700">
              <a:solidFill>
                <a:schemeClr val="bg1">
                  <a:lumMod val="85000"/>
                </a:schemeClr>
              </a:solidFill>
            </a:ln>
          </c:spPr>
          <c:marker>
            <c:symbol val="none"/>
          </c:marker>
          <c:cat>
            <c:strRef>
              <c:f>Blad1!$T$37:$Z$37</c:f>
              <c:strCache>
                <c:ptCount val="7"/>
                <c:pt idx="0">
                  <c:v>fitness</c:v>
                </c:pt>
                <c:pt idx="1">
                  <c:v>precision</c:v>
                </c:pt>
                <c:pt idx="2">
                  <c:v>generalisation</c:v>
                </c:pt>
                <c:pt idx="3">
                  <c:v>simplicity</c:v>
                </c:pt>
                <c:pt idx="4">
                  <c:v>mining time</c:v>
                </c:pt>
                <c:pt idx="5">
                  <c:v>completed</c:v>
                </c:pt>
                <c:pt idx="6">
                  <c:v>soundness</c:v>
                </c:pt>
              </c:strCache>
            </c:strRef>
          </c:cat>
          <c:val>
            <c:numRef>
              <c:f>Blad1!$T$42:$Z$42</c:f>
              <c:numCache>
                <c:formatCode>General</c:formatCode>
                <c:ptCount val="7"/>
                <c:pt idx="0">
                  <c:v>0.48308333333333331</c:v>
                </c:pt>
                <c:pt idx="1">
                  <c:v>0.9468333333333333</c:v>
                </c:pt>
                <c:pt idx="2">
                  <c:v>0.99841666666666684</c:v>
                </c:pt>
                <c:pt idx="3" formatCode="0.000">
                  <c:v>1</c:v>
                </c:pt>
                <c:pt idx="4">
                  <c:v>0</c:v>
                </c:pt>
                <c:pt idx="5">
                  <c:v>1</c:v>
                </c:pt>
                <c:pt idx="6" formatCode="0.000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0164224"/>
        <c:axId val="109985792"/>
      </c:radarChart>
      <c:catAx>
        <c:axId val="110164224"/>
        <c:scaling>
          <c:orientation val="minMax"/>
        </c:scaling>
        <c:delete val="0"/>
        <c:axPos val="b"/>
        <c:majorGridlines/>
        <c:majorTickMark val="out"/>
        <c:minorTickMark val="none"/>
        <c:tickLblPos val="nextTo"/>
        <c:crossAx val="109985792"/>
        <c:crosses val="autoZero"/>
        <c:auto val="1"/>
        <c:lblAlgn val="ctr"/>
        <c:lblOffset val="100"/>
        <c:noMultiLvlLbl val="0"/>
      </c:catAx>
      <c:valAx>
        <c:axId val="109985792"/>
        <c:scaling>
          <c:orientation val="minMax"/>
        </c:scaling>
        <c:delete val="1"/>
        <c:axPos val="l"/>
        <c:majorGridlines/>
        <c:numFmt formatCode="0.000" sourceLinked="1"/>
        <c:majorTickMark val="cross"/>
        <c:minorTickMark val="none"/>
        <c:tickLblPos val="nextTo"/>
        <c:crossAx val="11016422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948184744705785"/>
          <c:y val="0.34702602488612377"/>
          <c:w val="9.664752751486394E-2"/>
          <c:h val="0.30594777663592931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radarChart>
        <c:radarStyle val="marker"/>
        <c:varyColors val="0"/>
        <c:ser>
          <c:idx val="0"/>
          <c:order val="0"/>
          <c:tx>
            <c:strRef>
              <c:f>Blad1!$S$38</c:f>
              <c:strCache>
                <c:ptCount val="1"/>
                <c:pt idx="0">
                  <c:v>IM</c:v>
                </c:pt>
              </c:strCache>
            </c:strRef>
          </c:tx>
          <c:spPr>
            <a:ln w="12700">
              <a:solidFill>
                <a:schemeClr val="bg1">
                  <a:lumMod val="85000"/>
                </a:schemeClr>
              </a:solidFill>
            </a:ln>
          </c:spPr>
          <c:marker>
            <c:symbol val="none"/>
          </c:marker>
          <c:cat>
            <c:strRef>
              <c:f>Blad1!$T$37:$Z$37</c:f>
              <c:strCache>
                <c:ptCount val="7"/>
                <c:pt idx="0">
                  <c:v>fitness</c:v>
                </c:pt>
                <c:pt idx="1">
                  <c:v>precision</c:v>
                </c:pt>
                <c:pt idx="2">
                  <c:v>generalisation</c:v>
                </c:pt>
                <c:pt idx="3">
                  <c:v>simplicity</c:v>
                </c:pt>
                <c:pt idx="4">
                  <c:v>mining time</c:v>
                </c:pt>
                <c:pt idx="5">
                  <c:v>completed</c:v>
                </c:pt>
                <c:pt idx="6">
                  <c:v>soundness</c:v>
                </c:pt>
              </c:strCache>
            </c:strRef>
          </c:cat>
          <c:val>
            <c:numRef>
              <c:f>Blad1!$T$38:$Z$38</c:f>
              <c:numCache>
                <c:formatCode>0.000</c:formatCode>
                <c:ptCount val="7"/>
                <c:pt idx="0">
                  <c:v>1</c:v>
                </c:pt>
                <c:pt idx="1">
                  <c:v>5.8272727272727275E-2</c:v>
                </c:pt>
                <c:pt idx="2">
                  <c:v>0.99954545454545463</c:v>
                </c:pt>
                <c:pt idx="3">
                  <c:v>0.96499999999999997</c:v>
                </c:pt>
                <c:pt idx="4" formatCode="General">
                  <c:v>1</c:v>
                </c:pt>
                <c:pt idx="5" formatCode="General">
                  <c:v>1</c:v>
                </c:pt>
                <c:pt idx="6">
                  <c:v>1</c:v>
                </c:pt>
              </c:numCache>
            </c:numRef>
          </c:val>
        </c:ser>
        <c:ser>
          <c:idx val="1"/>
          <c:order val="1"/>
          <c:tx>
            <c:strRef>
              <c:f>Blad1!$S$39</c:f>
              <c:strCache>
                <c:ptCount val="1"/>
                <c:pt idx="0">
                  <c:v>IMi</c:v>
                </c:pt>
              </c:strCache>
            </c:strRef>
          </c:tx>
          <c:marker>
            <c:symbol val="none"/>
          </c:marker>
          <c:cat>
            <c:strRef>
              <c:f>Blad1!$T$37:$Z$37</c:f>
              <c:strCache>
                <c:ptCount val="7"/>
                <c:pt idx="0">
                  <c:v>fitness</c:v>
                </c:pt>
                <c:pt idx="1">
                  <c:v>precision</c:v>
                </c:pt>
                <c:pt idx="2">
                  <c:v>generalisation</c:v>
                </c:pt>
                <c:pt idx="3">
                  <c:v>simplicity</c:v>
                </c:pt>
                <c:pt idx="4">
                  <c:v>mining time</c:v>
                </c:pt>
                <c:pt idx="5">
                  <c:v>completed</c:v>
                </c:pt>
                <c:pt idx="6">
                  <c:v>soundness</c:v>
                </c:pt>
              </c:strCache>
            </c:strRef>
          </c:cat>
          <c:val>
            <c:numRef>
              <c:f>Blad1!$T$39:$Z$39</c:f>
              <c:numCache>
                <c:formatCode>0.000</c:formatCode>
                <c:ptCount val="7"/>
                <c:pt idx="0">
                  <c:v>0.87308333333333332</c:v>
                </c:pt>
                <c:pt idx="1">
                  <c:v>0.35190000000000005</c:v>
                </c:pt>
                <c:pt idx="2">
                  <c:v>0.99929999999999986</c:v>
                </c:pt>
                <c:pt idx="3">
                  <c:v>0.96799999999999997</c:v>
                </c:pt>
                <c:pt idx="4" formatCode="General">
                  <c:v>0.99781051163601497</c:v>
                </c:pt>
                <c:pt idx="5" formatCode="General">
                  <c:v>1</c:v>
                </c:pt>
                <c:pt idx="6">
                  <c:v>1</c:v>
                </c:pt>
              </c:numCache>
            </c:numRef>
          </c:val>
        </c:ser>
        <c:ser>
          <c:idx val="2"/>
          <c:order val="2"/>
          <c:tx>
            <c:strRef>
              <c:f>Blad1!$S$40</c:f>
              <c:strCache>
                <c:ptCount val="1"/>
                <c:pt idx="0">
                  <c:v>HM</c:v>
                </c:pt>
              </c:strCache>
            </c:strRef>
          </c:tx>
          <c:spPr>
            <a:ln w="12700">
              <a:solidFill>
                <a:schemeClr val="bg1">
                  <a:lumMod val="85000"/>
                </a:schemeClr>
              </a:solidFill>
            </a:ln>
          </c:spPr>
          <c:marker>
            <c:symbol val="none"/>
          </c:marker>
          <c:cat>
            <c:strRef>
              <c:f>Blad1!$T$37:$Z$37</c:f>
              <c:strCache>
                <c:ptCount val="7"/>
                <c:pt idx="0">
                  <c:v>fitness</c:v>
                </c:pt>
                <c:pt idx="1">
                  <c:v>precision</c:v>
                </c:pt>
                <c:pt idx="2">
                  <c:v>generalisation</c:v>
                </c:pt>
                <c:pt idx="3">
                  <c:v>simplicity</c:v>
                </c:pt>
                <c:pt idx="4">
                  <c:v>mining time</c:v>
                </c:pt>
                <c:pt idx="5">
                  <c:v>completed</c:v>
                </c:pt>
                <c:pt idx="6">
                  <c:v>soundness</c:v>
                </c:pt>
              </c:strCache>
            </c:strRef>
          </c:cat>
          <c:val>
            <c:numRef>
              <c:f>Blad1!$T$40:$Z$40</c:f>
              <c:numCache>
                <c:formatCode>0.000</c:formatCode>
                <c:ptCount val="7"/>
                <c:pt idx="0">
                  <c:v>0.95899999999999996</c:v>
                </c:pt>
                <c:pt idx="1">
                  <c:v>0.64499999999999991</c:v>
                </c:pt>
                <c:pt idx="2">
                  <c:v>0.95350000000000001</c:v>
                </c:pt>
                <c:pt idx="3">
                  <c:v>0</c:v>
                </c:pt>
                <c:pt idx="4" formatCode="General">
                  <c:v>0.83168656846509192</c:v>
                </c:pt>
                <c:pt idx="5" formatCode="General">
                  <c:v>0.91666666666666663</c:v>
                </c:pt>
                <c:pt idx="6">
                  <c:v>0</c:v>
                </c:pt>
              </c:numCache>
            </c:numRef>
          </c:val>
        </c:ser>
        <c:ser>
          <c:idx val="3"/>
          <c:order val="3"/>
          <c:tx>
            <c:strRef>
              <c:f>Blad1!$S$41</c:f>
              <c:strCache>
                <c:ptCount val="1"/>
                <c:pt idx="0">
                  <c:v>ILP</c:v>
                </c:pt>
              </c:strCache>
            </c:strRef>
          </c:tx>
          <c:spPr>
            <a:ln w="12700">
              <a:solidFill>
                <a:schemeClr val="bg1">
                  <a:lumMod val="85000"/>
                </a:schemeClr>
              </a:solidFill>
            </a:ln>
          </c:spPr>
          <c:marker>
            <c:symbol val="none"/>
          </c:marker>
          <c:cat>
            <c:strRef>
              <c:f>Blad1!$T$37:$Z$37</c:f>
              <c:strCache>
                <c:ptCount val="7"/>
                <c:pt idx="0">
                  <c:v>fitness</c:v>
                </c:pt>
                <c:pt idx="1">
                  <c:v>precision</c:v>
                </c:pt>
                <c:pt idx="2">
                  <c:v>generalisation</c:v>
                </c:pt>
                <c:pt idx="3">
                  <c:v>simplicity</c:v>
                </c:pt>
                <c:pt idx="4">
                  <c:v>mining time</c:v>
                </c:pt>
                <c:pt idx="5">
                  <c:v>completed</c:v>
                </c:pt>
                <c:pt idx="6">
                  <c:v>soundness</c:v>
                </c:pt>
              </c:strCache>
            </c:strRef>
          </c:cat>
          <c:val>
            <c:numRef>
              <c:f>Blad1!$T$41:$Z$41</c:f>
              <c:numCache>
                <c:formatCode>General</c:formatCode>
                <c:ptCount val="7"/>
                <c:pt idx="0">
                  <c:v>1</c:v>
                </c:pt>
                <c:pt idx="1">
                  <c:v>0.38716666666666671</c:v>
                </c:pt>
                <c:pt idx="2">
                  <c:v>0.83566666666666667</c:v>
                </c:pt>
                <c:pt idx="3" formatCode="0.000">
                  <c:v>0.79400000000000004</c:v>
                </c:pt>
                <c:pt idx="4">
                  <c:v>0.20095179987797462</c:v>
                </c:pt>
                <c:pt idx="5">
                  <c:v>0.41666666666666669</c:v>
                </c:pt>
                <c:pt idx="6" formatCode="0.000">
                  <c:v>0</c:v>
                </c:pt>
              </c:numCache>
            </c:numRef>
          </c:val>
        </c:ser>
        <c:ser>
          <c:idx val="4"/>
          <c:order val="4"/>
          <c:tx>
            <c:strRef>
              <c:f>Blad1!$S$42</c:f>
              <c:strCache>
                <c:ptCount val="1"/>
                <c:pt idx="0">
                  <c:v>ETM</c:v>
                </c:pt>
              </c:strCache>
            </c:strRef>
          </c:tx>
          <c:spPr>
            <a:ln w="12700">
              <a:solidFill>
                <a:schemeClr val="bg1">
                  <a:lumMod val="85000"/>
                </a:schemeClr>
              </a:solidFill>
            </a:ln>
          </c:spPr>
          <c:marker>
            <c:symbol val="none"/>
          </c:marker>
          <c:cat>
            <c:strRef>
              <c:f>Blad1!$T$37:$Z$37</c:f>
              <c:strCache>
                <c:ptCount val="7"/>
                <c:pt idx="0">
                  <c:v>fitness</c:v>
                </c:pt>
                <c:pt idx="1">
                  <c:v>precision</c:v>
                </c:pt>
                <c:pt idx="2">
                  <c:v>generalisation</c:v>
                </c:pt>
                <c:pt idx="3">
                  <c:v>simplicity</c:v>
                </c:pt>
                <c:pt idx="4">
                  <c:v>mining time</c:v>
                </c:pt>
                <c:pt idx="5">
                  <c:v>completed</c:v>
                </c:pt>
                <c:pt idx="6">
                  <c:v>soundness</c:v>
                </c:pt>
              </c:strCache>
            </c:strRef>
          </c:cat>
          <c:val>
            <c:numRef>
              <c:f>Blad1!$T$42:$Z$42</c:f>
              <c:numCache>
                <c:formatCode>General</c:formatCode>
                <c:ptCount val="7"/>
                <c:pt idx="0">
                  <c:v>0.48308333333333331</c:v>
                </c:pt>
                <c:pt idx="1">
                  <c:v>0.9468333333333333</c:v>
                </c:pt>
                <c:pt idx="2">
                  <c:v>0.99841666666666684</c:v>
                </c:pt>
                <c:pt idx="3" formatCode="0.000">
                  <c:v>1</c:v>
                </c:pt>
                <c:pt idx="4">
                  <c:v>0</c:v>
                </c:pt>
                <c:pt idx="5">
                  <c:v>1</c:v>
                </c:pt>
                <c:pt idx="6" formatCode="0.000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0018944"/>
        <c:axId val="110020480"/>
      </c:radarChart>
      <c:catAx>
        <c:axId val="110018944"/>
        <c:scaling>
          <c:orientation val="minMax"/>
        </c:scaling>
        <c:delete val="0"/>
        <c:axPos val="b"/>
        <c:majorGridlines/>
        <c:majorTickMark val="out"/>
        <c:minorTickMark val="none"/>
        <c:tickLblPos val="nextTo"/>
        <c:crossAx val="110020480"/>
        <c:crosses val="autoZero"/>
        <c:auto val="1"/>
        <c:lblAlgn val="ctr"/>
        <c:lblOffset val="100"/>
        <c:noMultiLvlLbl val="0"/>
      </c:catAx>
      <c:valAx>
        <c:axId val="110020480"/>
        <c:scaling>
          <c:orientation val="minMax"/>
        </c:scaling>
        <c:delete val="1"/>
        <c:axPos val="l"/>
        <c:majorGridlines/>
        <c:numFmt formatCode="0.000" sourceLinked="1"/>
        <c:majorTickMark val="cross"/>
        <c:minorTickMark val="none"/>
        <c:tickLblPos val="nextTo"/>
        <c:crossAx val="11001894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948184744705785"/>
          <c:y val="0.34702602488612377"/>
          <c:w val="9.664752751486394E-2"/>
          <c:h val="0.30594777663592931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radarChart>
        <c:radarStyle val="marker"/>
        <c:varyColors val="0"/>
        <c:ser>
          <c:idx val="0"/>
          <c:order val="0"/>
          <c:tx>
            <c:strRef>
              <c:f>Blad1!$S$38</c:f>
              <c:strCache>
                <c:ptCount val="1"/>
                <c:pt idx="0">
                  <c:v>IM</c:v>
                </c:pt>
              </c:strCache>
            </c:strRef>
          </c:tx>
          <c:spPr>
            <a:ln w="38100"/>
          </c:spPr>
          <c:marker>
            <c:symbol val="none"/>
          </c:marker>
          <c:cat>
            <c:strRef>
              <c:f>Blad1!$T$37:$Z$37</c:f>
              <c:strCache>
                <c:ptCount val="7"/>
                <c:pt idx="0">
                  <c:v>fitness</c:v>
                </c:pt>
                <c:pt idx="1">
                  <c:v>precision</c:v>
                </c:pt>
                <c:pt idx="2">
                  <c:v>generalisation</c:v>
                </c:pt>
                <c:pt idx="3">
                  <c:v>simplicity</c:v>
                </c:pt>
                <c:pt idx="4">
                  <c:v>mining time</c:v>
                </c:pt>
                <c:pt idx="5">
                  <c:v>completed</c:v>
                </c:pt>
                <c:pt idx="6">
                  <c:v>soundness</c:v>
                </c:pt>
              </c:strCache>
            </c:strRef>
          </c:cat>
          <c:val>
            <c:numRef>
              <c:f>Blad1!$T$38:$Z$38</c:f>
              <c:numCache>
                <c:formatCode>0.000</c:formatCode>
                <c:ptCount val="7"/>
                <c:pt idx="0">
                  <c:v>1</c:v>
                </c:pt>
                <c:pt idx="1">
                  <c:v>5.8272727272727275E-2</c:v>
                </c:pt>
                <c:pt idx="2">
                  <c:v>0.99954545454545463</c:v>
                </c:pt>
                <c:pt idx="3">
                  <c:v>0.96499999999999997</c:v>
                </c:pt>
                <c:pt idx="4" formatCode="General">
                  <c:v>1</c:v>
                </c:pt>
                <c:pt idx="5" formatCode="General">
                  <c:v>1</c:v>
                </c:pt>
                <c:pt idx="6">
                  <c:v>1</c:v>
                </c:pt>
              </c:numCache>
            </c:numRef>
          </c:val>
        </c:ser>
        <c:ser>
          <c:idx val="1"/>
          <c:order val="1"/>
          <c:tx>
            <c:strRef>
              <c:f>Blad1!$S$39</c:f>
              <c:strCache>
                <c:ptCount val="1"/>
                <c:pt idx="0">
                  <c:v>IMi</c:v>
                </c:pt>
              </c:strCache>
            </c:strRef>
          </c:tx>
          <c:spPr>
            <a:ln w="38100"/>
          </c:spPr>
          <c:marker>
            <c:symbol val="none"/>
          </c:marker>
          <c:cat>
            <c:strRef>
              <c:f>Blad1!$T$37:$Z$37</c:f>
              <c:strCache>
                <c:ptCount val="7"/>
                <c:pt idx="0">
                  <c:v>fitness</c:v>
                </c:pt>
                <c:pt idx="1">
                  <c:v>precision</c:v>
                </c:pt>
                <c:pt idx="2">
                  <c:v>generalisation</c:v>
                </c:pt>
                <c:pt idx="3">
                  <c:v>simplicity</c:v>
                </c:pt>
                <c:pt idx="4">
                  <c:v>mining time</c:v>
                </c:pt>
                <c:pt idx="5">
                  <c:v>completed</c:v>
                </c:pt>
                <c:pt idx="6">
                  <c:v>soundness</c:v>
                </c:pt>
              </c:strCache>
            </c:strRef>
          </c:cat>
          <c:val>
            <c:numRef>
              <c:f>Blad1!$T$39:$Z$39</c:f>
              <c:numCache>
                <c:formatCode>0.000</c:formatCode>
                <c:ptCount val="7"/>
                <c:pt idx="0">
                  <c:v>0.87308333333333332</c:v>
                </c:pt>
                <c:pt idx="1">
                  <c:v>0.35190000000000005</c:v>
                </c:pt>
                <c:pt idx="2">
                  <c:v>0.99929999999999986</c:v>
                </c:pt>
                <c:pt idx="3">
                  <c:v>0.96799999999999997</c:v>
                </c:pt>
                <c:pt idx="4" formatCode="General">
                  <c:v>0.99781051163601497</c:v>
                </c:pt>
                <c:pt idx="5" formatCode="General">
                  <c:v>1</c:v>
                </c:pt>
                <c:pt idx="6">
                  <c:v>1</c:v>
                </c:pt>
              </c:numCache>
            </c:numRef>
          </c:val>
        </c:ser>
        <c:ser>
          <c:idx val="2"/>
          <c:order val="2"/>
          <c:tx>
            <c:strRef>
              <c:f>Blad1!$S$40</c:f>
              <c:strCache>
                <c:ptCount val="1"/>
                <c:pt idx="0">
                  <c:v>HM</c:v>
                </c:pt>
              </c:strCache>
            </c:strRef>
          </c:tx>
          <c:spPr>
            <a:ln w="38100"/>
          </c:spPr>
          <c:marker>
            <c:symbol val="none"/>
          </c:marker>
          <c:cat>
            <c:strRef>
              <c:f>Blad1!$T$37:$Z$37</c:f>
              <c:strCache>
                <c:ptCount val="7"/>
                <c:pt idx="0">
                  <c:v>fitness</c:v>
                </c:pt>
                <c:pt idx="1">
                  <c:v>precision</c:v>
                </c:pt>
                <c:pt idx="2">
                  <c:v>generalisation</c:v>
                </c:pt>
                <c:pt idx="3">
                  <c:v>simplicity</c:v>
                </c:pt>
                <c:pt idx="4">
                  <c:v>mining time</c:v>
                </c:pt>
                <c:pt idx="5">
                  <c:v>completed</c:v>
                </c:pt>
                <c:pt idx="6">
                  <c:v>soundness</c:v>
                </c:pt>
              </c:strCache>
            </c:strRef>
          </c:cat>
          <c:val>
            <c:numRef>
              <c:f>Blad1!$T$40:$Z$40</c:f>
              <c:numCache>
                <c:formatCode>0.000</c:formatCode>
                <c:ptCount val="7"/>
                <c:pt idx="0">
                  <c:v>0.95899999999999996</c:v>
                </c:pt>
                <c:pt idx="1">
                  <c:v>0.64499999999999991</c:v>
                </c:pt>
                <c:pt idx="2">
                  <c:v>0.95350000000000001</c:v>
                </c:pt>
                <c:pt idx="3">
                  <c:v>0</c:v>
                </c:pt>
                <c:pt idx="4" formatCode="General">
                  <c:v>0.83168656846509192</c:v>
                </c:pt>
                <c:pt idx="5" formatCode="General">
                  <c:v>0.91666666666666663</c:v>
                </c:pt>
                <c:pt idx="6">
                  <c:v>0</c:v>
                </c:pt>
              </c:numCache>
            </c:numRef>
          </c:val>
        </c:ser>
        <c:ser>
          <c:idx val="3"/>
          <c:order val="3"/>
          <c:tx>
            <c:strRef>
              <c:f>Blad1!$S$41</c:f>
              <c:strCache>
                <c:ptCount val="1"/>
                <c:pt idx="0">
                  <c:v>ILP</c:v>
                </c:pt>
              </c:strCache>
            </c:strRef>
          </c:tx>
          <c:spPr>
            <a:ln w="38100"/>
          </c:spPr>
          <c:marker>
            <c:symbol val="none"/>
          </c:marker>
          <c:cat>
            <c:strRef>
              <c:f>Blad1!$T$37:$Z$37</c:f>
              <c:strCache>
                <c:ptCount val="7"/>
                <c:pt idx="0">
                  <c:v>fitness</c:v>
                </c:pt>
                <c:pt idx="1">
                  <c:v>precision</c:v>
                </c:pt>
                <c:pt idx="2">
                  <c:v>generalisation</c:v>
                </c:pt>
                <c:pt idx="3">
                  <c:v>simplicity</c:v>
                </c:pt>
                <c:pt idx="4">
                  <c:v>mining time</c:v>
                </c:pt>
                <c:pt idx="5">
                  <c:v>completed</c:v>
                </c:pt>
                <c:pt idx="6">
                  <c:v>soundness</c:v>
                </c:pt>
              </c:strCache>
            </c:strRef>
          </c:cat>
          <c:val>
            <c:numRef>
              <c:f>Blad1!$T$41:$Z$41</c:f>
              <c:numCache>
                <c:formatCode>General</c:formatCode>
                <c:ptCount val="7"/>
                <c:pt idx="0">
                  <c:v>1</c:v>
                </c:pt>
                <c:pt idx="1">
                  <c:v>0.38716666666666671</c:v>
                </c:pt>
                <c:pt idx="2">
                  <c:v>0.83566666666666667</c:v>
                </c:pt>
                <c:pt idx="3" formatCode="0.000">
                  <c:v>0.79400000000000004</c:v>
                </c:pt>
                <c:pt idx="4">
                  <c:v>0.20095179987797462</c:v>
                </c:pt>
                <c:pt idx="5">
                  <c:v>0.41666666666666669</c:v>
                </c:pt>
                <c:pt idx="6" formatCode="0.000">
                  <c:v>0</c:v>
                </c:pt>
              </c:numCache>
            </c:numRef>
          </c:val>
        </c:ser>
        <c:ser>
          <c:idx val="4"/>
          <c:order val="4"/>
          <c:tx>
            <c:strRef>
              <c:f>Blad1!$S$42</c:f>
              <c:strCache>
                <c:ptCount val="1"/>
                <c:pt idx="0">
                  <c:v>ETM</c:v>
                </c:pt>
              </c:strCache>
            </c:strRef>
          </c:tx>
          <c:spPr>
            <a:ln w="38100"/>
          </c:spPr>
          <c:marker>
            <c:symbol val="none"/>
          </c:marker>
          <c:cat>
            <c:strRef>
              <c:f>Blad1!$T$37:$Z$37</c:f>
              <c:strCache>
                <c:ptCount val="7"/>
                <c:pt idx="0">
                  <c:v>fitness</c:v>
                </c:pt>
                <c:pt idx="1">
                  <c:v>precision</c:v>
                </c:pt>
                <c:pt idx="2">
                  <c:v>generalisation</c:v>
                </c:pt>
                <c:pt idx="3">
                  <c:v>simplicity</c:v>
                </c:pt>
                <c:pt idx="4">
                  <c:v>mining time</c:v>
                </c:pt>
                <c:pt idx="5">
                  <c:v>completed</c:v>
                </c:pt>
                <c:pt idx="6">
                  <c:v>soundness</c:v>
                </c:pt>
              </c:strCache>
            </c:strRef>
          </c:cat>
          <c:val>
            <c:numRef>
              <c:f>Blad1!$T$42:$Z$42</c:f>
              <c:numCache>
                <c:formatCode>General</c:formatCode>
                <c:ptCount val="7"/>
                <c:pt idx="0">
                  <c:v>0.48308333333333331</c:v>
                </c:pt>
                <c:pt idx="1">
                  <c:v>0.9468333333333333</c:v>
                </c:pt>
                <c:pt idx="2">
                  <c:v>0.99841666666666684</c:v>
                </c:pt>
                <c:pt idx="3" formatCode="0.000">
                  <c:v>1</c:v>
                </c:pt>
                <c:pt idx="4">
                  <c:v>0</c:v>
                </c:pt>
                <c:pt idx="5">
                  <c:v>1</c:v>
                </c:pt>
                <c:pt idx="6" formatCode="0.000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0082304"/>
        <c:axId val="110088192"/>
      </c:radarChart>
      <c:catAx>
        <c:axId val="110082304"/>
        <c:scaling>
          <c:orientation val="minMax"/>
        </c:scaling>
        <c:delete val="0"/>
        <c:axPos val="b"/>
        <c:majorGridlines/>
        <c:majorTickMark val="out"/>
        <c:minorTickMark val="none"/>
        <c:tickLblPos val="nextTo"/>
        <c:crossAx val="110088192"/>
        <c:crosses val="autoZero"/>
        <c:auto val="1"/>
        <c:lblAlgn val="ctr"/>
        <c:lblOffset val="100"/>
        <c:noMultiLvlLbl val="0"/>
      </c:catAx>
      <c:valAx>
        <c:axId val="110088192"/>
        <c:scaling>
          <c:orientation val="minMax"/>
        </c:scaling>
        <c:delete val="1"/>
        <c:axPos val="l"/>
        <c:majorGridlines/>
        <c:numFmt formatCode="0.000" sourceLinked="1"/>
        <c:majorTickMark val="cross"/>
        <c:minorTickMark val="none"/>
        <c:tickLblPos val="nextTo"/>
        <c:crossAx val="11008230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948184744705785"/>
          <c:y val="0.34702602488612377"/>
          <c:w val="9.664752751486394E-2"/>
          <c:h val="0.30594777663592931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radarChart>
        <c:radarStyle val="marker"/>
        <c:varyColors val="0"/>
        <c:ser>
          <c:idx val="0"/>
          <c:order val="0"/>
          <c:tx>
            <c:strRef>
              <c:f>Blad1!$S$38</c:f>
              <c:strCache>
                <c:ptCount val="1"/>
                <c:pt idx="0">
                  <c:v>IM</c:v>
                </c:pt>
              </c:strCache>
            </c:strRef>
          </c:tx>
          <c:spPr>
            <a:ln w="38100"/>
          </c:spPr>
          <c:marker>
            <c:symbol val="none"/>
          </c:marker>
          <c:cat>
            <c:strRef>
              <c:f>Blad1!$T$37:$Z$37</c:f>
              <c:strCache>
                <c:ptCount val="7"/>
                <c:pt idx="0">
                  <c:v>fitness</c:v>
                </c:pt>
                <c:pt idx="1">
                  <c:v>precision</c:v>
                </c:pt>
                <c:pt idx="2">
                  <c:v>generalisation</c:v>
                </c:pt>
                <c:pt idx="3">
                  <c:v>simplicity</c:v>
                </c:pt>
                <c:pt idx="4">
                  <c:v>mining time</c:v>
                </c:pt>
                <c:pt idx="5">
                  <c:v>completed</c:v>
                </c:pt>
                <c:pt idx="6">
                  <c:v>soundness</c:v>
                </c:pt>
              </c:strCache>
            </c:strRef>
          </c:cat>
          <c:val>
            <c:numRef>
              <c:f>Blad1!$T$38:$Z$38</c:f>
              <c:numCache>
                <c:formatCode>0.000</c:formatCode>
                <c:ptCount val="7"/>
                <c:pt idx="0">
                  <c:v>1</c:v>
                </c:pt>
                <c:pt idx="1">
                  <c:v>5.8272727272727275E-2</c:v>
                </c:pt>
                <c:pt idx="2">
                  <c:v>0.99954545454545463</c:v>
                </c:pt>
                <c:pt idx="3">
                  <c:v>0.96499999999999997</c:v>
                </c:pt>
                <c:pt idx="4" formatCode="General">
                  <c:v>1</c:v>
                </c:pt>
                <c:pt idx="5" formatCode="General">
                  <c:v>1</c:v>
                </c:pt>
                <c:pt idx="6">
                  <c:v>1</c:v>
                </c:pt>
              </c:numCache>
            </c:numRef>
          </c:val>
        </c:ser>
        <c:ser>
          <c:idx val="1"/>
          <c:order val="1"/>
          <c:tx>
            <c:strRef>
              <c:f>Blad1!$S$39</c:f>
              <c:strCache>
                <c:ptCount val="1"/>
                <c:pt idx="0">
                  <c:v>IMi</c:v>
                </c:pt>
              </c:strCache>
            </c:strRef>
          </c:tx>
          <c:spPr>
            <a:ln w="38100"/>
          </c:spPr>
          <c:marker>
            <c:symbol val="none"/>
          </c:marker>
          <c:cat>
            <c:strRef>
              <c:f>Blad1!$T$37:$Z$37</c:f>
              <c:strCache>
                <c:ptCount val="7"/>
                <c:pt idx="0">
                  <c:v>fitness</c:v>
                </c:pt>
                <c:pt idx="1">
                  <c:v>precision</c:v>
                </c:pt>
                <c:pt idx="2">
                  <c:v>generalisation</c:v>
                </c:pt>
                <c:pt idx="3">
                  <c:v>simplicity</c:v>
                </c:pt>
                <c:pt idx="4">
                  <c:v>mining time</c:v>
                </c:pt>
                <c:pt idx="5">
                  <c:v>completed</c:v>
                </c:pt>
                <c:pt idx="6">
                  <c:v>soundness</c:v>
                </c:pt>
              </c:strCache>
            </c:strRef>
          </c:cat>
          <c:val>
            <c:numRef>
              <c:f>Blad1!$T$39:$Z$39</c:f>
              <c:numCache>
                <c:formatCode>0.000</c:formatCode>
                <c:ptCount val="7"/>
                <c:pt idx="0">
                  <c:v>0.87308333333333332</c:v>
                </c:pt>
                <c:pt idx="1">
                  <c:v>0.35190000000000005</c:v>
                </c:pt>
                <c:pt idx="2">
                  <c:v>0.99929999999999986</c:v>
                </c:pt>
                <c:pt idx="3">
                  <c:v>0.96799999999999997</c:v>
                </c:pt>
                <c:pt idx="4" formatCode="General">
                  <c:v>0.99781051163601497</c:v>
                </c:pt>
                <c:pt idx="5" formatCode="General">
                  <c:v>1</c:v>
                </c:pt>
                <c:pt idx="6">
                  <c:v>1</c:v>
                </c:pt>
              </c:numCache>
            </c:numRef>
          </c:val>
        </c:ser>
        <c:ser>
          <c:idx val="2"/>
          <c:order val="2"/>
          <c:tx>
            <c:strRef>
              <c:f>Blad1!$S$40</c:f>
              <c:strCache>
                <c:ptCount val="1"/>
                <c:pt idx="0">
                  <c:v>HM</c:v>
                </c:pt>
              </c:strCache>
            </c:strRef>
          </c:tx>
          <c:spPr>
            <a:ln w="38100"/>
          </c:spPr>
          <c:marker>
            <c:symbol val="none"/>
          </c:marker>
          <c:cat>
            <c:strRef>
              <c:f>Blad1!$T$37:$Z$37</c:f>
              <c:strCache>
                <c:ptCount val="7"/>
                <c:pt idx="0">
                  <c:v>fitness</c:v>
                </c:pt>
                <c:pt idx="1">
                  <c:v>precision</c:v>
                </c:pt>
                <c:pt idx="2">
                  <c:v>generalisation</c:v>
                </c:pt>
                <c:pt idx="3">
                  <c:v>simplicity</c:v>
                </c:pt>
                <c:pt idx="4">
                  <c:v>mining time</c:v>
                </c:pt>
                <c:pt idx="5">
                  <c:v>completed</c:v>
                </c:pt>
                <c:pt idx="6">
                  <c:v>soundness</c:v>
                </c:pt>
              </c:strCache>
            </c:strRef>
          </c:cat>
          <c:val>
            <c:numRef>
              <c:f>Blad1!$T$40:$Z$40</c:f>
              <c:numCache>
                <c:formatCode>0.000</c:formatCode>
                <c:ptCount val="7"/>
                <c:pt idx="0">
                  <c:v>0.95899999999999996</c:v>
                </c:pt>
                <c:pt idx="1">
                  <c:v>0.64499999999999991</c:v>
                </c:pt>
                <c:pt idx="2">
                  <c:v>0.95350000000000001</c:v>
                </c:pt>
                <c:pt idx="3">
                  <c:v>0</c:v>
                </c:pt>
                <c:pt idx="4" formatCode="General">
                  <c:v>0.83168656846509192</c:v>
                </c:pt>
                <c:pt idx="5" formatCode="General">
                  <c:v>0.91666666666666663</c:v>
                </c:pt>
                <c:pt idx="6">
                  <c:v>0</c:v>
                </c:pt>
              </c:numCache>
            </c:numRef>
          </c:val>
        </c:ser>
        <c:ser>
          <c:idx val="3"/>
          <c:order val="3"/>
          <c:tx>
            <c:strRef>
              <c:f>Blad1!$S$41</c:f>
              <c:strCache>
                <c:ptCount val="1"/>
                <c:pt idx="0">
                  <c:v>ILP</c:v>
                </c:pt>
              </c:strCache>
            </c:strRef>
          </c:tx>
          <c:spPr>
            <a:ln w="38100"/>
          </c:spPr>
          <c:marker>
            <c:symbol val="none"/>
          </c:marker>
          <c:cat>
            <c:strRef>
              <c:f>Blad1!$T$37:$Z$37</c:f>
              <c:strCache>
                <c:ptCount val="7"/>
                <c:pt idx="0">
                  <c:v>fitness</c:v>
                </c:pt>
                <c:pt idx="1">
                  <c:v>precision</c:v>
                </c:pt>
                <c:pt idx="2">
                  <c:v>generalisation</c:v>
                </c:pt>
                <c:pt idx="3">
                  <c:v>simplicity</c:v>
                </c:pt>
                <c:pt idx="4">
                  <c:v>mining time</c:v>
                </c:pt>
                <c:pt idx="5">
                  <c:v>completed</c:v>
                </c:pt>
                <c:pt idx="6">
                  <c:v>soundness</c:v>
                </c:pt>
              </c:strCache>
            </c:strRef>
          </c:cat>
          <c:val>
            <c:numRef>
              <c:f>Blad1!$T$41:$Z$41</c:f>
              <c:numCache>
                <c:formatCode>General</c:formatCode>
                <c:ptCount val="7"/>
                <c:pt idx="0">
                  <c:v>1</c:v>
                </c:pt>
                <c:pt idx="1">
                  <c:v>0.38716666666666671</c:v>
                </c:pt>
                <c:pt idx="2">
                  <c:v>0.83566666666666667</c:v>
                </c:pt>
                <c:pt idx="3" formatCode="0.000">
                  <c:v>0.79400000000000004</c:v>
                </c:pt>
                <c:pt idx="4">
                  <c:v>0.20095179987797462</c:v>
                </c:pt>
                <c:pt idx="5">
                  <c:v>0.41666666666666669</c:v>
                </c:pt>
                <c:pt idx="6" formatCode="0.000">
                  <c:v>0</c:v>
                </c:pt>
              </c:numCache>
            </c:numRef>
          </c:val>
        </c:ser>
        <c:ser>
          <c:idx val="4"/>
          <c:order val="4"/>
          <c:tx>
            <c:strRef>
              <c:f>Blad1!$S$42</c:f>
              <c:strCache>
                <c:ptCount val="1"/>
                <c:pt idx="0">
                  <c:v>ETM</c:v>
                </c:pt>
              </c:strCache>
            </c:strRef>
          </c:tx>
          <c:spPr>
            <a:ln w="38100"/>
          </c:spPr>
          <c:marker>
            <c:symbol val="none"/>
          </c:marker>
          <c:cat>
            <c:strRef>
              <c:f>Blad1!$T$37:$Z$37</c:f>
              <c:strCache>
                <c:ptCount val="7"/>
                <c:pt idx="0">
                  <c:v>fitness</c:v>
                </c:pt>
                <c:pt idx="1">
                  <c:v>precision</c:v>
                </c:pt>
                <c:pt idx="2">
                  <c:v>generalisation</c:v>
                </c:pt>
                <c:pt idx="3">
                  <c:v>simplicity</c:v>
                </c:pt>
                <c:pt idx="4">
                  <c:v>mining time</c:v>
                </c:pt>
                <c:pt idx="5">
                  <c:v>completed</c:v>
                </c:pt>
                <c:pt idx="6">
                  <c:v>soundness</c:v>
                </c:pt>
              </c:strCache>
            </c:strRef>
          </c:cat>
          <c:val>
            <c:numRef>
              <c:f>Blad1!$T$42:$Z$42</c:f>
              <c:numCache>
                <c:formatCode>General</c:formatCode>
                <c:ptCount val="7"/>
                <c:pt idx="0">
                  <c:v>0.48308333333333331</c:v>
                </c:pt>
                <c:pt idx="1">
                  <c:v>0.9468333333333333</c:v>
                </c:pt>
                <c:pt idx="2">
                  <c:v>0.99841666666666684</c:v>
                </c:pt>
                <c:pt idx="3" formatCode="0.000">
                  <c:v>1</c:v>
                </c:pt>
                <c:pt idx="4">
                  <c:v>0</c:v>
                </c:pt>
                <c:pt idx="5">
                  <c:v>1</c:v>
                </c:pt>
                <c:pt idx="6" formatCode="0.000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2195840"/>
        <c:axId val="112721920"/>
      </c:radarChart>
      <c:catAx>
        <c:axId val="112195840"/>
        <c:scaling>
          <c:orientation val="minMax"/>
        </c:scaling>
        <c:delete val="1"/>
        <c:axPos val="b"/>
        <c:majorGridlines/>
        <c:majorTickMark val="out"/>
        <c:minorTickMark val="none"/>
        <c:tickLblPos val="nextTo"/>
        <c:crossAx val="112721920"/>
        <c:crosses val="autoZero"/>
        <c:auto val="1"/>
        <c:lblAlgn val="ctr"/>
        <c:lblOffset val="100"/>
        <c:noMultiLvlLbl val="0"/>
      </c:catAx>
      <c:valAx>
        <c:axId val="112721920"/>
        <c:scaling>
          <c:orientation val="minMax"/>
        </c:scaling>
        <c:delete val="1"/>
        <c:axPos val="l"/>
        <c:majorGridlines/>
        <c:numFmt formatCode="0.000" sourceLinked="1"/>
        <c:majorTickMark val="cross"/>
        <c:minorTickMark val="none"/>
        <c:tickLblPos val="nextTo"/>
        <c:crossAx val="11219584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0C734E-39AF-407C-8E7F-C46EF57F3DF9}" type="datetimeFigureOut">
              <a:rPr lang="en-GB" smtClean="0"/>
              <a:t>21/08/2013</a:t>
            </a:fld>
            <a:endParaRPr lang="en-GB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972E94-71B8-4E6A-9B13-917C7EA6257C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37204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0" dirty="0" smtClean="0"/>
              <a:t>Fitting, precise, simple, fast.</a:t>
            </a:r>
            <a:endParaRPr lang="en-GB" dirty="0" smtClean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972E94-71B8-4E6A-9B13-917C7EA6257C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44351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Cannot get it -&gt; infrequent </a:t>
            </a:r>
            <a:r>
              <a:rPr lang="en-US" dirty="0" err="1" smtClean="0"/>
              <a:t>behaviour</a:t>
            </a:r>
            <a:endParaRPr lang="en-US" dirty="0" smtClean="0"/>
          </a:p>
          <a:p>
            <a:r>
              <a:rPr lang="en-US" dirty="0" smtClean="0"/>
              <a:t>Want to get rid of IB that screws up model</a:t>
            </a:r>
          </a:p>
          <a:p>
            <a:r>
              <a:rPr lang="en-US" dirty="0" smtClean="0"/>
              <a:t>What is infrequent </a:t>
            </a:r>
            <a:r>
              <a:rPr lang="en-US" dirty="0" err="1" smtClean="0"/>
              <a:t>behaviour</a:t>
            </a:r>
            <a:r>
              <a:rPr lang="en-US" dirty="0" smtClean="0"/>
              <a:t>? -&gt; cannot filter on forehand</a:t>
            </a:r>
          </a:p>
          <a:p>
            <a:r>
              <a:rPr lang="en-US" dirty="0" smtClean="0"/>
              <a:t>Here: we filter during discovery, remove IB when detected -&gt; go for frequent </a:t>
            </a:r>
            <a:r>
              <a:rPr lang="en-US" dirty="0" err="1" smtClean="0"/>
              <a:t>behaviour</a:t>
            </a:r>
            <a:r>
              <a:rPr lang="en-US" dirty="0" smtClean="0"/>
              <a:t> instead of all</a:t>
            </a:r>
          </a:p>
          <a:p>
            <a:r>
              <a:rPr lang="en-US" dirty="0" smtClean="0"/>
              <a:t>fast</a:t>
            </a:r>
            <a:endParaRPr lang="nl-NL" dirty="0" smtClean="0"/>
          </a:p>
          <a:p>
            <a:endParaRPr lang="en-GB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972E94-71B8-4E6A-9B13-917C7EA6257C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18817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Activities</a:t>
            </a:r>
          </a:p>
          <a:p>
            <a:r>
              <a:rPr lang="en-GB" dirty="0" smtClean="0"/>
              <a:t>Sequence</a:t>
            </a:r>
          </a:p>
          <a:p>
            <a:r>
              <a:rPr lang="en-GB" dirty="0" smtClean="0"/>
              <a:t>Loop</a:t>
            </a:r>
          </a:p>
          <a:p>
            <a:r>
              <a:rPr lang="en-GB" dirty="0" smtClean="0"/>
              <a:t>Parallel</a:t>
            </a:r>
          </a:p>
          <a:p>
            <a:r>
              <a:rPr lang="en-GB" dirty="0" smtClean="0"/>
              <a:t>Exclusive</a:t>
            </a:r>
            <a:r>
              <a:rPr lang="en-GB" baseline="0" dirty="0" smtClean="0"/>
              <a:t> choice</a:t>
            </a:r>
          </a:p>
          <a:p>
            <a:endParaRPr lang="en-GB" baseline="0" dirty="0" smtClean="0"/>
          </a:p>
          <a:p>
            <a:r>
              <a:rPr lang="en-GB" baseline="0" dirty="0" smtClean="0"/>
              <a:t>Sound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F6D21D-2A89-4CF0-B3D9-807355D5DF76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28020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Local filtering</a:t>
            </a:r>
            <a:endParaRPr lang="en-GB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972E94-71B8-4E6A-9B13-917C7EA6257C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03585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Si</a:t>
            </a:r>
            <a:r>
              <a:rPr lang="en-GB" baseline="0" dirty="0" smtClean="0"/>
              <a:t>milar trade-off holds for base cases.</a:t>
            </a:r>
            <a:endParaRPr lang="en-GB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972E94-71B8-4E6A-9B13-917C7EA6257C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95478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Thanks</a:t>
            </a:r>
            <a:r>
              <a:rPr lang="en-GB" baseline="0" dirty="0" smtClean="0"/>
              <a:t> to the structure, there is r</a:t>
            </a:r>
            <a:r>
              <a:rPr lang="en-GB" dirty="0" smtClean="0"/>
              <a:t>oom </a:t>
            </a:r>
            <a:r>
              <a:rPr lang="en-GB" smtClean="0"/>
              <a:t>for trade-off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972E94-71B8-4E6A-9B13-917C7EA6257C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01752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GB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8B34B-8171-4D16-BD32-ABC53530C154}" type="datetime1">
              <a:rPr lang="en-GB" smtClean="0"/>
              <a:t>21/08/2013</a:t>
            </a:fld>
            <a:endParaRPr lang="en-GB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Sander Leemans</a:t>
            </a:r>
            <a:endParaRPr lang="en-GB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DD74-9364-4219-B77C-357BEA04F09E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96012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0F2F6-1FAA-4FF7-BF86-67B9C758E615}" type="datetime1">
              <a:rPr lang="en-GB" smtClean="0"/>
              <a:t>21/08/2013</a:t>
            </a:fld>
            <a:endParaRPr lang="en-GB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Sander Leemans</a:t>
            </a:r>
            <a:endParaRPr lang="en-GB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DD74-9364-4219-B77C-357BEA04F09E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63501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38273-AC48-44E0-91B2-3B09802C80A9}" type="datetime1">
              <a:rPr lang="en-GB" smtClean="0"/>
              <a:t>21/08/2013</a:t>
            </a:fld>
            <a:endParaRPr lang="en-GB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Sander Leemans</a:t>
            </a:r>
            <a:endParaRPr lang="en-GB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DD74-9364-4219-B77C-357BEA04F09E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3796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5BB50-6C71-4C12-A5B2-15D4BD1DD8F1}" type="datetime1">
              <a:rPr lang="en-GB" smtClean="0"/>
              <a:t>21/08/2013</a:t>
            </a:fld>
            <a:endParaRPr lang="en-GB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Sander Leemans</a:t>
            </a:r>
            <a:endParaRPr lang="en-GB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DD74-9364-4219-B77C-357BEA04F09E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28760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8EAA9-A654-4CC2-B586-E7FE51FF0A94}" type="datetime1">
              <a:rPr lang="en-GB" smtClean="0"/>
              <a:t>21/08/2013</a:t>
            </a:fld>
            <a:endParaRPr lang="en-GB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Sander Leemans</a:t>
            </a:r>
            <a:endParaRPr lang="en-GB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DD74-9364-4219-B77C-357BEA04F09E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2322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28443-A40B-428D-9A0A-A4D0C64389C2}" type="datetime1">
              <a:rPr lang="en-GB" smtClean="0"/>
              <a:t>21/08/2013</a:t>
            </a:fld>
            <a:endParaRPr lang="en-GB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Sander Leemans</a:t>
            </a:r>
            <a:endParaRPr lang="en-GB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DD74-9364-4219-B77C-357BEA04F09E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88943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C4E44-904A-4414-91B5-0B8A46BE654A}" type="datetime1">
              <a:rPr lang="en-GB" smtClean="0"/>
              <a:t>21/08/2013</a:t>
            </a:fld>
            <a:endParaRPr lang="en-GB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Sander Leemans</a:t>
            </a:r>
            <a:endParaRPr lang="en-GB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DD74-9364-4219-B77C-357BEA04F09E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2267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8466B-B0AF-47CE-8B61-A184C60CE9E7}" type="datetime1">
              <a:rPr lang="en-GB" smtClean="0"/>
              <a:t>21/08/2013</a:t>
            </a:fld>
            <a:endParaRPr lang="en-GB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Sander Leemans</a:t>
            </a:r>
            <a:endParaRPr lang="en-GB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DD74-9364-4219-B77C-357BEA04F09E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8277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A32D1-5D69-47C8-9D60-E1742929D64F}" type="datetime1">
              <a:rPr lang="en-GB" smtClean="0"/>
              <a:t>21/08/2013</a:t>
            </a:fld>
            <a:endParaRPr lang="en-GB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Sander Leemans</a:t>
            </a:r>
            <a:endParaRPr lang="en-GB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DD74-9364-4219-B77C-357BEA04F09E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2951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BC99B-241B-4C8F-8ABA-CBC9820561B5}" type="datetime1">
              <a:rPr lang="en-GB" smtClean="0"/>
              <a:t>21/08/2013</a:t>
            </a:fld>
            <a:endParaRPr lang="en-GB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Sander Leemans</a:t>
            </a:r>
            <a:endParaRPr lang="en-GB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DD74-9364-4219-B77C-357BEA04F09E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6771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5546F-9B02-49D3-8551-2CD0D86F959F}" type="datetime1">
              <a:rPr lang="en-GB" smtClean="0"/>
              <a:t>21/08/2013</a:t>
            </a:fld>
            <a:endParaRPr lang="en-GB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Sander Leemans</a:t>
            </a:r>
            <a:endParaRPr lang="en-GB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DD74-9364-4219-B77C-357BEA04F09E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05877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F51082-E08A-4B3E-B574-124C85BD75B7}" type="datetime1">
              <a:rPr lang="en-GB" smtClean="0"/>
              <a:t>21/08/2013</a:t>
            </a:fld>
            <a:endParaRPr lang="en-GB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smtClean="0"/>
              <a:t>Sander Leemans</a:t>
            </a:r>
            <a:endParaRPr lang="en-GB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63DD74-9364-4219-B77C-357BEA04F09E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2640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11" Type="http://schemas.openxmlformats.org/officeDocument/2006/relationships/image" Target="../media/image16.png"/><Relationship Id="rId5" Type="http://schemas.openxmlformats.org/officeDocument/2006/relationships/image" Target="../media/image11.png"/><Relationship Id="rId10" Type="http://schemas.openxmlformats.org/officeDocument/2006/relationships/image" Target="../media/image7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chart" Target="../charts/chart7.xml"/><Relationship Id="rId3" Type="http://schemas.openxmlformats.org/officeDocument/2006/relationships/image" Target="../media/image10.png"/><Relationship Id="rId7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Block-Structured </a:t>
            </a:r>
            <a:r>
              <a:rPr lang="en-GB" dirty="0"/>
              <a:t>P</a:t>
            </a:r>
            <a:r>
              <a:rPr lang="en-GB" dirty="0" smtClean="0"/>
              <a:t>rocess Discovery:</a:t>
            </a:r>
            <a:br>
              <a:rPr lang="en-GB" dirty="0" smtClean="0"/>
            </a:br>
            <a:r>
              <a:rPr lang="en-GB" dirty="0" smtClean="0"/>
              <a:t>Filtering Infrequent Behaviour</a:t>
            </a:r>
            <a:endParaRPr lang="en-GB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b="1" dirty="0" smtClean="0"/>
              <a:t>Sander Leemans</a:t>
            </a:r>
          </a:p>
          <a:p>
            <a:r>
              <a:rPr lang="en-GB" dirty="0" smtClean="0"/>
              <a:t>Dirk </a:t>
            </a:r>
            <a:r>
              <a:rPr lang="en-GB" dirty="0" err="1" smtClean="0"/>
              <a:t>Fahland</a:t>
            </a:r>
            <a:endParaRPr lang="en-GB" dirty="0" smtClean="0"/>
          </a:p>
          <a:p>
            <a:r>
              <a:rPr lang="en-GB" dirty="0" err="1" smtClean="0"/>
              <a:t>Wil</a:t>
            </a:r>
            <a:r>
              <a:rPr lang="en-GB" dirty="0" smtClean="0"/>
              <a:t> van der Aalst</a:t>
            </a:r>
          </a:p>
          <a:p>
            <a:r>
              <a:rPr lang="en-GB" sz="2400" dirty="0" smtClean="0"/>
              <a:t>Eindhoven University of Technology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4241447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Inductive Miner</a:t>
            </a:r>
            <a:endParaRPr lang="en-GB" dirty="0"/>
          </a:p>
        </p:txBody>
      </p:sp>
      <p:sp>
        <p:nvSpPr>
          <p:cNvPr id="7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457199" y="1600200"/>
            <a:ext cx="5525159" cy="4525963"/>
          </a:xfrm>
        </p:spPr>
        <p:txBody>
          <a:bodyPr/>
          <a:lstStyle/>
          <a:p>
            <a:r>
              <a:rPr lang="en-GB" dirty="0"/>
              <a:t>D</a:t>
            </a:r>
            <a:r>
              <a:rPr lang="en-GB" dirty="0" smtClean="0"/>
              <a:t>ivide activities, select operator</a:t>
            </a:r>
          </a:p>
          <a:p>
            <a:r>
              <a:rPr lang="en-GB" dirty="0" smtClean="0"/>
              <a:t>Split log</a:t>
            </a:r>
          </a:p>
          <a:p>
            <a:r>
              <a:rPr lang="en-GB" dirty="0" err="1" smtClean="0"/>
              <a:t>Recurse</a:t>
            </a:r>
            <a:r>
              <a:rPr lang="en-GB" dirty="0" smtClean="0"/>
              <a:t> until base case</a:t>
            </a: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Sander Leemans</a:t>
            </a:r>
            <a:endParaRPr lang="nl-NL"/>
          </a:p>
        </p:txBody>
      </p:sp>
      <p:pic>
        <p:nvPicPr>
          <p:cNvPr id="3080" name="Picture 8" descr="D:\svn\presentations\20130612 PhD club\lo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4378" y="1390403"/>
            <a:ext cx="701675" cy="115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Groep 14"/>
          <p:cNvGrpSpPr/>
          <p:nvPr/>
        </p:nvGrpSpPr>
        <p:grpSpPr>
          <a:xfrm>
            <a:off x="5735530" y="1516642"/>
            <a:ext cx="2016224" cy="2183101"/>
            <a:chOff x="4860032" y="2209428"/>
            <a:chExt cx="1261962" cy="1366411"/>
          </a:xfrm>
        </p:grpSpPr>
        <p:sp>
          <p:nvSpPr>
            <p:cNvPr id="16" name="Tekstvak 15"/>
            <p:cNvSpPr txBox="1"/>
            <p:nvPr/>
          </p:nvSpPr>
          <p:spPr>
            <a:xfrm>
              <a:off x="5321346" y="2209428"/>
              <a:ext cx="338322" cy="6357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6000" dirty="0" smtClean="0"/>
                <a:t>?</a:t>
              </a:r>
              <a:endParaRPr lang="nl-NL" sz="6000" dirty="0"/>
            </a:p>
          </p:txBody>
        </p:sp>
        <p:cxnSp>
          <p:nvCxnSpPr>
            <p:cNvPr id="17" name="Rechte verbindingslijn 16"/>
            <p:cNvCxnSpPr/>
            <p:nvPr/>
          </p:nvCxnSpPr>
          <p:spPr>
            <a:xfrm flipH="1">
              <a:off x="4860032" y="2855759"/>
              <a:ext cx="432048" cy="720080"/>
            </a:xfrm>
            <a:prstGeom prst="line">
              <a:avLst/>
            </a:prstGeom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Rechte verbindingslijn 17"/>
            <p:cNvCxnSpPr/>
            <p:nvPr/>
          </p:nvCxnSpPr>
          <p:spPr>
            <a:xfrm>
              <a:off x="5689946" y="2855759"/>
              <a:ext cx="432048" cy="720080"/>
            </a:xfrm>
            <a:prstGeom prst="line">
              <a:avLst/>
            </a:prstGeom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0" name="Groep 19"/>
          <p:cNvGrpSpPr/>
          <p:nvPr/>
        </p:nvGrpSpPr>
        <p:grpSpPr>
          <a:xfrm>
            <a:off x="7183476" y="3773492"/>
            <a:ext cx="1261962" cy="1366411"/>
            <a:chOff x="4860032" y="2209428"/>
            <a:chExt cx="1261962" cy="1366411"/>
          </a:xfrm>
        </p:grpSpPr>
        <p:sp>
          <p:nvSpPr>
            <p:cNvPr id="21" name="Tekstvak 20"/>
            <p:cNvSpPr txBox="1"/>
            <p:nvPr/>
          </p:nvSpPr>
          <p:spPr>
            <a:xfrm>
              <a:off x="5292080" y="2209428"/>
              <a:ext cx="39786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3600" dirty="0" smtClean="0"/>
                <a:t>?</a:t>
              </a:r>
              <a:endParaRPr lang="nl-NL" sz="3600" dirty="0"/>
            </a:p>
          </p:txBody>
        </p:sp>
        <p:cxnSp>
          <p:nvCxnSpPr>
            <p:cNvPr id="22" name="Rechte verbindingslijn 21"/>
            <p:cNvCxnSpPr/>
            <p:nvPr/>
          </p:nvCxnSpPr>
          <p:spPr>
            <a:xfrm flipH="1">
              <a:off x="4860032" y="2855759"/>
              <a:ext cx="432048" cy="720080"/>
            </a:xfrm>
            <a:prstGeom prst="line">
              <a:avLst/>
            </a:prstGeom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Rechte verbindingslijn 22"/>
            <p:cNvCxnSpPr/>
            <p:nvPr/>
          </p:nvCxnSpPr>
          <p:spPr>
            <a:xfrm>
              <a:off x="5689946" y="2855759"/>
              <a:ext cx="432048" cy="720080"/>
            </a:xfrm>
            <a:prstGeom prst="line">
              <a:avLst/>
            </a:prstGeom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7" name="Groep 26"/>
          <p:cNvGrpSpPr/>
          <p:nvPr/>
        </p:nvGrpSpPr>
        <p:grpSpPr>
          <a:xfrm>
            <a:off x="5303482" y="2898363"/>
            <a:ext cx="2892777" cy="409402"/>
            <a:chOff x="4932040" y="2416160"/>
            <a:chExt cx="2892777" cy="409402"/>
          </a:xfrm>
        </p:grpSpPr>
        <p:sp>
          <p:nvSpPr>
            <p:cNvPr id="28" name="Tekstvak 27"/>
            <p:cNvSpPr txBox="1"/>
            <p:nvPr/>
          </p:nvSpPr>
          <p:spPr>
            <a:xfrm>
              <a:off x="7172074" y="2425452"/>
              <a:ext cx="65274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/>
                <a:t>{</a:t>
              </a:r>
              <a:r>
                <a:rPr lang="en-GB" sz="2000" dirty="0" err="1" smtClean="0"/>
                <a:t>c,d</a:t>
              </a:r>
              <a:r>
                <a:rPr lang="en-GB" sz="2000" dirty="0" smtClean="0"/>
                <a:t>}</a:t>
              </a:r>
              <a:endParaRPr lang="en-GB" sz="2000" dirty="0"/>
            </a:p>
          </p:txBody>
        </p:sp>
        <p:sp>
          <p:nvSpPr>
            <p:cNvPr id="29" name="Tekstvak 28"/>
            <p:cNvSpPr txBox="1"/>
            <p:nvPr/>
          </p:nvSpPr>
          <p:spPr>
            <a:xfrm>
              <a:off x="4932040" y="2416160"/>
              <a:ext cx="66717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/>
                <a:t>{</a:t>
              </a:r>
              <a:r>
                <a:rPr lang="en-GB" sz="2000" dirty="0" err="1" smtClean="0"/>
                <a:t>a,b</a:t>
              </a:r>
              <a:r>
                <a:rPr lang="en-GB" sz="2000" dirty="0" smtClean="0"/>
                <a:t>}</a:t>
              </a:r>
              <a:endParaRPr lang="en-GB" sz="2000" dirty="0"/>
            </a:p>
          </p:txBody>
        </p:sp>
      </p:grpSp>
      <p:grpSp>
        <p:nvGrpSpPr>
          <p:cNvPr id="30" name="Groep 29"/>
          <p:cNvGrpSpPr/>
          <p:nvPr/>
        </p:nvGrpSpPr>
        <p:grpSpPr>
          <a:xfrm>
            <a:off x="6887658" y="4554547"/>
            <a:ext cx="1890924" cy="369332"/>
            <a:chOff x="6444208" y="4072344"/>
            <a:chExt cx="1890924" cy="369332"/>
          </a:xfrm>
        </p:grpSpPr>
        <p:sp>
          <p:nvSpPr>
            <p:cNvPr id="31" name="Tekstvak 30"/>
            <p:cNvSpPr txBox="1"/>
            <p:nvPr/>
          </p:nvSpPr>
          <p:spPr>
            <a:xfrm>
              <a:off x="6444208" y="4072344"/>
              <a:ext cx="42672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{c}</a:t>
              </a:r>
              <a:endParaRPr lang="en-GB" dirty="0"/>
            </a:p>
          </p:txBody>
        </p:sp>
        <p:sp>
          <p:nvSpPr>
            <p:cNvPr id="32" name="Tekstvak 31"/>
            <p:cNvSpPr txBox="1"/>
            <p:nvPr/>
          </p:nvSpPr>
          <p:spPr>
            <a:xfrm>
              <a:off x="7884368" y="4072344"/>
              <a:ext cx="4507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{d}</a:t>
              </a:r>
              <a:endParaRPr lang="en-GB" dirty="0"/>
            </a:p>
          </p:txBody>
        </p:sp>
      </p:grpSp>
      <p:pic>
        <p:nvPicPr>
          <p:cNvPr id="2050" name="Picture 2" descr="D:\svn\presentations\20130612 PhD club\log-split1-righ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4655" y="3194054"/>
            <a:ext cx="377825" cy="115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svn\presentations\20130612 PhD club\log-split1-left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7340" y="3194054"/>
            <a:ext cx="438150" cy="115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svn\presentations\20130612 PhD club\log-split2-down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2514" y="5279355"/>
            <a:ext cx="317500" cy="669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D:\svn\presentations\20130612 PhD club\log-split2-up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5438" y="5207653"/>
            <a:ext cx="377825" cy="62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jdelijke aanduiding voor dia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6D49-DAE3-40DE-93E0-41688E0A5016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40144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leemans\Desktop\Actions-view-filter-icon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4640" y="3289920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" name="Ovaal 56"/>
          <p:cNvSpPr/>
          <p:nvPr/>
        </p:nvSpPr>
        <p:spPr>
          <a:xfrm>
            <a:off x="2339752" y="2708920"/>
            <a:ext cx="2736304" cy="839077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</a:t>
            </a:r>
            <a:r>
              <a:rPr lang="en-GB" dirty="0" smtClean="0"/>
              <a:t>utline</a:t>
            </a:r>
            <a:endParaRPr lang="en-GB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Sander Leemans</a:t>
            </a:r>
            <a:endParaRPr lang="en-GB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DD74-9364-4219-B77C-357BEA04F09E}" type="slidenum">
              <a:rPr lang="en-GB" smtClean="0"/>
              <a:t>11</a:t>
            </a:fld>
            <a:endParaRPr lang="en-GB"/>
          </a:p>
        </p:txBody>
      </p:sp>
      <p:pic>
        <p:nvPicPr>
          <p:cNvPr id="6" name="Picture 2" descr="D:\svn\presentations\20130612 PhD club\log-bi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161064"/>
            <a:ext cx="1219200" cy="2017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Groep 8"/>
          <p:cNvGrpSpPr/>
          <p:nvPr/>
        </p:nvGrpSpPr>
        <p:grpSpPr>
          <a:xfrm>
            <a:off x="5239438" y="2590335"/>
            <a:ext cx="3542773" cy="1325239"/>
            <a:chOff x="3460522" y="3790003"/>
            <a:chExt cx="5607332" cy="2097524"/>
          </a:xfrm>
        </p:grpSpPr>
        <p:cxnSp>
          <p:nvCxnSpPr>
            <p:cNvPr id="10" name="Rechte verbindingslijn met pijl 9"/>
            <p:cNvCxnSpPr>
              <a:stCxn id="45" idx="3"/>
              <a:endCxn id="50" idx="2"/>
            </p:cNvCxnSpPr>
            <p:nvPr/>
          </p:nvCxnSpPr>
          <p:spPr>
            <a:xfrm>
              <a:off x="7123638" y="5126797"/>
              <a:ext cx="21602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11" name="Rechte verbindingslijn met pijl 10"/>
            <p:cNvCxnSpPr>
              <a:stCxn id="49" idx="6"/>
              <a:endCxn id="44" idx="1"/>
            </p:cNvCxnSpPr>
            <p:nvPr/>
          </p:nvCxnSpPr>
          <p:spPr>
            <a:xfrm>
              <a:off x="5260722" y="5126797"/>
              <a:ext cx="20673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12" name="Rechte verbindingslijn met pijl 11"/>
            <p:cNvCxnSpPr>
              <a:stCxn id="44" idx="3"/>
              <a:endCxn id="14" idx="2"/>
            </p:cNvCxnSpPr>
            <p:nvPr/>
          </p:nvCxnSpPr>
          <p:spPr>
            <a:xfrm>
              <a:off x="5843174" y="5126797"/>
              <a:ext cx="27235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13" name="Rechte verbindingslijn met pijl 12"/>
            <p:cNvCxnSpPr>
              <a:stCxn id="14" idx="6"/>
              <a:endCxn id="45" idx="1"/>
            </p:cNvCxnSpPr>
            <p:nvPr/>
          </p:nvCxnSpPr>
          <p:spPr>
            <a:xfrm>
              <a:off x="6484858" y="5126797"/>
              <a:ext cx="26788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14" name="Ovaal 13"/>
            <p:cNvSpPr/>
            <p:nvPr/>
          </p:nvSpPr>
          <p:spPr>
            <a:xfrm>
              <a:off x="6115526" y="4942131"/>
              <a:ext cx="369332" cy="369332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15" name="Rechte verbindingslijn met pijl 14"/>
            <p:cNvCxnSpPr>
              <a:stCxn id="27" idx="3"/>
              <a:endCxn id="49" idx="2"/>
            </p:cNvCxnSpPr>
            <p:nvPr/>
          </p:nvCxnSpPr>
          <p:spPr>
            <a:xfrm>
              <a:off x="4675366" y="5126797"/>
              <a:ext cx="21602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16" name="Rechte verbindingslijn met pijl 15"/>
            <p:cNvCxnSpPr>
              <a:stCxn id="50" idx="6"/>
              <a:endCxn id="25" idx="1"/>
            </p:cNvCxnSpPr>
            <p:nvPr/>
          </p:nvCxnSpPr>
          <p:spPr>
            <a:xfrm>
              <a:off x="7708994" y="5126797"/>
              <a:ext cx="18658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grpSp>
          <p:nvGrpSpPr>
            <p:cNvPr id="17" name="Groep 16"/>
            <p:cNvGrpSpPr/>
            <p:nvPr/>
          </p:nvGrpSpPr>
          <p:grpSpPr>
            <a:xfrm>
              <a:off x="4891390" y="4942131"/>
              <a:ext cx="2817604" cy="760730"/>
              <a:chOff x="4716016" y="2416160"/>
              <a:chExt cx="2817604" cy="760730"/>
            </a:xfrm>
          </p:grpSpPr>
          <p:cxnSp>
            <p:nvCxnSpPr>
              <p:cNvPr id="47" name="Gebogen verbindingslijn 46"/>
              <p:cNvCxnSpPr>
                <a:stCxn id="50" idx="4"/>
                <a:endCxn id="46" idx="3"/>
              </p:cNvCxnSpPr>
              <p:nvPr/>
            </p:nvCxnSpPr>
            <p:spPr>
              <a:xfrm rot="5400000">
                <a:off x="6628874" y="2456810"/>
                <a:ext cx="391398" cy="1048762"/>
              </a:xfrm>
              <a:prstGeom prst="bentConnector2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48" name="Gebogen verbindingslijn 47"/>
              <p:cNvCxnSpPr>
                <a:stCxn id="46" idx="1"/>
                <a:endCxn id="49" idx="4"/>
              </p:cNvCxnSpPr>
              <p:nvPr/>
            </p:nvCxnSpPr>
            <p:spPr>
              <a:xfrm rot="10800000">
                <a:off x="4900682" y="2785492"/>
                <a:ext cx="1039470" cy="391398"/>
              </a:xfrm>
              <a:prstGeom prst="bentConnector2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sp>
            <p:nvSpPr>
              <p:cNvPr id="49" name="Ovaal 48"/>
              <p:cNvSpPr/>
              <p:nvPr/>
            </p:nvSpPr>
            <p:spPr>
              <a:xfrm>
                <a:off x="4716016" y="2416160"/>
                <a:ext cx="369332" cy="369332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50" name="Ovaal 49"/>
              <p:cNvSpPr/>
              <p:nvPr/>
            </p:nvSpPr>
            <p:spPr>
              <a:xfrm>
                <a:off x="7164288" y="2416160"/>
                <a:ext cx="369332" cy="369332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</p:grpSp>
        <p:sp>
          <p:nvSpPr>
            <p:cNvPr id="18" name="Ovaal 17"/>
            <p:cNvSpPr/>
            <p:nvPr/>
          </p:nvSpPr>
          <p:spPr>
            <a:xfrm>
              <a:off x="3667254" y="4510083"/>
              <a:ext cx="369332" cy="369332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19" name="Rechte verbindingslijn met pijl 18"/>
            <p:cNvCxnSpPr>
              <a:endCxn id="18" idx="2"/>
            </p:cNvCxnSpPr>
            <p:nvPr/>
          </p:nvCxnSpPr>
          <p:spPr>
            <a:xfrm>
              <a:off x="3460522" y="4694749"/>
              <a:ext cx="20673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20" name="Rechte verbindingslijn met pijl 19"/>
            <p:cNvCxnSpPr>
              <a:stCxn id="18" idx="7"/>
              <a:endCxn id="28" idx="1"/>
            </p:cNvCxnSpPr>
            <p:nvPr/>
          </p:nvCxnSpPr>
          <p:spPr>
            <a:xfrm flipV="1">
              <a:off x="3982499" y="4262701"/>
              <a:ext cx="620859" cy="30146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21" name="Rechte verbindingslijn met pijl 20"/>
            <p:cNvCxnSpPr>
              <a:stCxn id="39" idx="3"/>
              <a:endCxn id="22" idx="1"/>
            </p:cNvCxnSpPr>
            <p:nvPr/>
          </p:nvCxnSpPr>
          <p:spPr>
            <a:xfrm>
              <a:off x="7987734" y="4271993"/>
              <a:ext cx="558143" cy="292177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22" name="Ovaal 21"/>
            <p:cNvSpPr/>
            <p:nvPr/>
          </p:nvSpPr>
          <p:spPr>
            <a:xfrm>
              <a:off x="8491790" y="4510083"/>
              <a:ext cx="369332" cy="369332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23" name="Rechte verbindingslijn met pijl 22"/>
            <p:cNvCxnSpPr>
              <a:stCxn id="22" idx="6"/>
            </p:cNvCxnSpPr>
            <p:nvPr/>
          </p:nvCxnSpPr>
          <p:spPr>
            <a:xfrm>
              <a:off x="8861122" y="4694749"/>
              <a:ext cx="20673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24" name="Rechte verbindingslijn met pijl 23"/>
            <p:cNvCxnSpPr>
              <a:stCxn id="18" idx="5"/>
              <a:endCxn id="27" idx="1"/>
            </p:cNvCxnSpPr>
            <p:nvPr/>
          </p:nvCxnSpPr>
          <p:spPr>
            <a:xfrm>
              <a:off x="3982499" y="4825328"/>
              <a:ext cx="332827" cy="30146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25" name="Tekstvak 24"/>
            <p:cNvSpPr txBox="1"/>
            <p:nvPr/>
          </p:nvSpPr>
          <p:spPr>
            <a:xfrm>
              <a:off x="7895578" y="4942131"/>
              <a:ext cx="369332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nl-NL" dirty="0"/>
            </a:p>
          </p:txBody>
        </p:sp>
        <p:cxnSp>
          <p:nvCxnSpPr>
            <p:cNvPr id="26" name="Rechte verbindingslijn met pijl 25"/>
            <p:cNvCxnSpPr>
              <a:stCxn id="25" idx="3"/>
              <a:endCxn id="22" idx="3"/>
            </p:cNvCxnSpPr>
            <p:nvPr/>
          </p:nvCxnSpPr>
          <p:spPr>
            <a:xfrm flipV="1">
              <a:off x="8264910" y="4825328"/>
              <a:ext cx="280967" cy="30146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27" name="Tekstvak 26"/>
            <p:cNvSpPr txBox="1"/>
            <p:nvPr/>
          </p:nvSpPr>
          <p:spPr>
            <a:xfrm>
              <a:off x="4315326" y="4942131"/>
              <a:ext cx="360040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nl-NL" dirty="0"/>
            </a:p>
          </p:txBody>
        </p:sp>
        <p:sp>
          <p:nvSpPr>
            <p:cNvPr id="28" name="Tekstvak 27"/>
            <p:cNvSpPr txBox="1"/>
            <p:nvPr/>
          </p:nvSpPr>
          <p:spPr>
            <a:xfrm>
              <a:off x="4603358" y="4078035"/>
              <a:ext cx="349184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nl-NL" dirty="0"/>
            </a:p>
          </p:txBody>
        </p:sp>
        <p:sp>
          <p:nvSpPr>
            <p:cNvPr id="29" name="Ovaal 28"/>
            <p:cNvSpPr/>
            <p:nvPr/>
          </p:nvSpPr>
          <p:spPr>
            <a:xfrm>
              <a:off x="5395446" y="3790003"/>
              <a:ext cx="369332" cy="369332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30" name="Rechte verbindingslijn met pijl 29"/>
            <p:cNvCxnSpPr>
              <a:stCxn id="29" idx="6"/>
              <a:endCxn id="42" idx="1"/>
            </p:cNvCxnSpPr>
            <p:nvPr/>
          </p:nvCxnSpPr>
          <p:spPr>
            <a:xfrm>
              <a:off x="5764778" y="3974669"/>
              <a:ext cx="350748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31" name="Rechte verbindingslijn met pijl 30"/>
            <p:cNvCxnSpPr>
              <a:stCxn id="28" idx="3"/>
              <a:endCxn id="29" idx="2"/>
            </p:cNvCxnSpPr>
            <p:nvPr/>
          </p:nvCxnSpPr>
          <p:spPr>
            <a:xfrm flipV="1">
              <a:off x="4952542" y="3974669"/>
              <a:ext cx="442904" cy="28803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32" name="Ovaal 31"/>
            <p:cNvSpPr/>
            <p:nvPr/>
          </p:nvSpPr>
          <p:spPr>
            <a:xfrm>
              <a:off x="5395446" y="4366067"/>
              <a:ext cx="369332" cy="369332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33" name="Rechte verbindingslijn met pijl 32"/>
            <p:cNvCxnSpPr>
              <a:stCxn id="28" idx="3"/>
              <a:endCxn id="32" idx="2"/>
            </p:cNvCxnSpPr>
            <p:nvPr/>
          </p:nvCxnSpPr>
          <p:spPr>
            <a:xfrm>
              <a:off x="4952542" y="4262701"/>
              <a:ext cx="442904" cy="28803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34" name="Rechte verbindingslijn met pijl 33"/>
            <p:cNvCxnSpPr>
              <a:stCxn id="32" idx="6"/>
              <a:endCxn id="43" idx="1"/>
            </p:cNvCxnSpPr>
            <p:nvPr/>
          </p:nvCxnSpPr>
          <p:spPr>
            <a:xfrm>
              <a:off x="5764778" y="4550733"/>
              <a:ext cx="34592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35" name="Ovaal 34"/>
            <p:cNvSpPr/>
            <p:nvPr/>
          </p:nvSpPr>
          <p:spPr>
            <a:xfrm>
              <a:off x="6826314" y="3790003"/>
              <a:ext cx="369332" cy="369332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Ovaal 35"/>
            <p:cNvSpPr/>
            <p:nvPr/>
          </p:nvSpPr>
          <p:spPr>
            <a:xfrm>
              <a:off x="6826314" y="4366067"/>
              <a:ext cx="369332" cy="369332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37" name="Rechte verbindingslijn met pijl 36"/>
            <p:cNvCxnSpPr>
              <a:stCxn id="42" idx="3"/>
              <a:endCxn id="35" idx="2"/>
            </p:cNvCxnSpPr>
            <p:nvPr/>
          </p:nvCxnSpPr>
          <p:spPr>
            <a:xfrm>
              <a:off x="6480390" y="3974669"/>
              <a:ext cx="34592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38" name="Rechte verbindingslijn met pijl 37"/>
            <p:cNvCxnSpPr>
              <a:stCxn id="43" idx="3"/>
              <a:endCxn id="36" idx="2"/>
            </p:cNvCxnSpPr>
            <p:nvPr/>
          </p:nvCxnSpPr>
          <p:spPr>
            <a:xfrm>
              <a:off x="6475566" y="4550733"/>
              <a:ext cx="350748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39" name="Tekstvak 38"/>
            <p:cNvSpPr txBox="1"/>
            <p:nvPr/>
          </p:nvSpPr>
          <p:spPr>
            <a:xfrm>
              <a:off x="7627694" y="4087327"/>
              <a:ext cx="360040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nl-NL" dirty="0"/>
            </a:p>
          </p:txBody>
        </p:sp>
        <p:cxnSp>
          <p:nvCxnSpPr>
            <p:cNvPr id="40" name="Rechte verbindingslijn met pijl 39"/>
            <p:cNvCxnSpPr>
              <a:stCxn id="35" idx="6"/>
              <a:endCxn id="39" idx="1"/>
            </p:cNvCxnSpPr>
            <p:nvPr/>
          </p:nvCxnSpPr>
          <p:spPr>
            <a:xfrm>
              <a:off x="7195646" y="3974669"/>
              <a:ext cx="432048" cy="29732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41" name="Rechte verbindingslijn met pijl 40"/>
            <p:cNvCxnSpPr>
              <a:stCxn id="36" idx="6"/>
              <a:endCxn id="39" idx="1"/>
            </p:cNvCxnSpPr>
            <p:nvPr/>
          </p:nvCxnSpPr>
          <p:spPr>
            <a:xfrm flipV="1">
              <a:off x="7195646" y="4271993"/>
              <a:ext cx="432048" cy="27874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42" name="Tekstvak 41"/>
            <p:cNvSpPr txBox="1"/>
            <p:nvPr/>
          </p:nvSpPr>
          <p:spPr>
            <a:xfrm>
              <a:off x="6115526" y="3790003"/>
              <a:ext cx="364864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nl-NL" dirty="0"/>
            </a:p>
          </p:txBody>
        </p:sp>
        <p:sp>
          <p:nvSpPr>
            <p:cNvPr id="43" name="Tekstvak 42"/>
            <p:cNvSpPr txBox="1"/>
            <p:nvPr/>
          </p:nvSpPr>
          <p:spPr>
            <a:xfrm>
              <a:off x="6110702" y="4366067"/>
              <a:ext cx="364864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nl-NL" dirty="0"/>
            </a:p>
          </p:txBody>
        </p:sp>
        <p:sp>
          <p:nvSpPr>
            <p:cNvPr id="44" name="Tekstvak 43"/>
            <p:cNvSpPr txBox="1"/>
            <p:nvPr/>
          </p:nvSpPr>
          <p:spPr>
            <a:xfrm>
              <a:off x="5467454" y="4942131"/>
              <a:ext cx="375720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nl-NL" dirty="0"/>
            </a:p>
          </p:txBody>
        </p:sp>
        <p:sp>
          <p:nvSpPr>
            <p:cNvPr id="45" name="Tekstvak 44"/>
            <p:cNvSpPr txBox="1"/>
            <p:nvPr/>
          </p:nvSpPr>
          <p:spPr>
            <a:xfrm>
              <a:off x="6752742" y="4942131"/>
              <a:ext cx="370896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nl-NL" dirty="0"/>
            </a:p>
          </p:txBody>
        </p:sp>
        <p:sp>
          <p:nvSpPr>
            <p:cNvPr id="46" name="Tekstvak 45"/>
            <p:cNvSpPr txBox="1"/>
            <p:nvPr/>
          </p:nvSpPr>
          <p:spPr>
            <a:xfrm>
              <a:off x="6115526" y="5518195"/>
              <a:ext cx="360040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nl-NL" dirty="0"/>
            </a:p>
          </p:txBody>
        </p:sp>
      </p:grpSp>
      <p:sp>
        <p:nvSpPr>
          <p:cNvPr id="52" name="PIJL-RECHTS 51"/>
          <p:cNvSpPr/>
          <p:nvPr/>
        </p:nvSpPr>
        <p:spPr>
          <a:xfrm>
            <a:off x="2566148" y="2985793"/>
            <a:ext cx="2353989" cy="27117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58" name="Groep 57"/>
          <p:cNvGrpSpPr/>
          <p:nvPr/>
        </p:nvGrpSpPr>
        <p:grpSpPr>
          <a:xfrm>
            <a:off x="1293168" y="4348122"/>
            <a:ext cx="5735944" cy="1313126"/>
            <a:chOff x="1293168" y="4348122"/>
            <a:chExt cx="5735944" cy="1313126"/>
          </a:xfrm>
        </p:grpSpPr>
        <p:cxnSp>
          <p:nvCxnSpPr>
            <p:cNvPr id="53" name="Gebogen verbindingslijn 52"/>
            <p:cNvCxnSpPr/>
            <p:nvPr/>
          </p:nvCxnSpPr>
          <p:spPr>
            <a:xfrm rot="5400000" flipH="1">
              <a:off x="4116645" y="1524645"/>
              <a:ext cx="88989" cy="5735944"/>
            </a:xfrm>
            <a:prstGeom prst="bentConnector3">
              <a:avLst>
                <a:gd name="adj1" fmla="val -1395517"/>
              </a:avLst>
            </a:prstGeom>
            <a:ln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Tekstvak 54"/>
            <p:cNvSpPr txBox="1"/>
            <p:nvPr/>
          </p:nvSpPr>
          <p:spPr>
            <a:xfrm>
              <a:off x="3973427" y="5076473"/>
              <a:ext cx="37542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3200" dirty="0" smtClean="0"/>
                <a:t>?</a:t>
              </a:r>
              <a:endParaRPr lang="en-GB" sz="3200" dirty="0"/>
            </a:p>
          </p:txBody>
        </p:sp>
      </p:grpSp>
      <p:sp>
        <p:nvSpPr>
          <p:cNvPr id="54" name="Ovaal 53"/>
          <p:cNvSpPr/>
          <p:nvPr/>
        </p:nvSpPr>
        <p:spPr>
          <a:xfrm>
            <a:off x="2339752" y="2708920"/>
            <a:ext cx="2736304" cy="839077"/>
          </a:xfrm>
          <a:prstGeom prst="ellipse">
            <a:avLst/>
          </a:prstGeom>
          <a:solidFill>
            <a:srgbClr val="4F81BD">
              <a:alpha val="2902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6" name="Ovaal 55"/>
          <p:cNvSpPr/>
          <p:nvPr/>
        </p:nvSpPr>
        <p:spPr>
          <a:xfrm>
            <a:off x="2339752" y="2492896"/>
            <a:ext cx="2808312" cy="2049760"/>
          </a:xfrm>
          <a:prstGeom prst="ellipse">
            <a:avLst/>
          </a:prstGeom>
          <a:solidFill>
            <a:srgbClr val="4F81BD">
              <a:alpha val="2902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68332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  <p:bldP spid="54" grpId="0" animBg="1"/>
      <p:bldP spid="5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Inductive Miner - infrequent</a:t>
            </a:r>
            <a:endParaRPr lang="en-GB" dirty="0"/>
          </a:p>
        </p:txBody>
      </p:sp>
      <p:sp>
        <p:nvSpPr>
          <p:cNvPr id="7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457199" y="1600200"/>
            <a:ext cx="5525159" cy="4525963"/>
          </a:xfrm>
        </p:spPr>
        <p:txBody>
          <a:bodyPr/>
          <a:lstStyle/>
          <a:p>
            <a:r>
              <a:rPr lang="en-GB" dirty="0"/>
              <a:t>D</a:t>
            </a:r>
            <a:r>
              <a:rPr lang="en-GB" dirty="0" smtClean="0"/>
              <a:t>ivide activities, select operator</a:t>
            </a:r>
          </a:p>
          <a:p>
            <a:r>
              <a:rPr lang="en-GB" dirty="0" smtClean="0"/>
              <a:t>Split log</a:t>
            </a:r>
          </a:p>
          <a:p>
            <a:r>
              <a:rPr lang="en-GB" dirty="0" err="1" smtClean="0"/>
              <a:t>Recurse</a:t>
            </a:r>
            <a:r>
              <a:rPr lang="en-GB" dirty="0" smtClean="0"/>
              <a:t> until base case</a:t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endParaRPr lang="en-GB" dirty="0" smtClean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Sander Leemans</a:t>
            </a:r>
            <a:endParaRPr lang="nl-NL"/>
          </a:p>
        </p:txBody>
      </p:sp>
      <p:pic>
        <p:nvPicPr>
          <p:cNvPr id="3080" name="Picture 8" descr="D:\svn\presentations\20130612 PhD club\lo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4378" y="1390403"/>
            <a:ext cx="701675" cy="115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Groep 14"/>
          <p:cNvGrpSpPr/>
          <p:nvPr/>
        </p:nvGrpSpPr>
        <p:grpSpPr>
          <a:xfrm>
            <a:off x="5735530" y="1516642"/>
            <a:ext cx="2016224" cy="2183101"/>
            <a:chOff x="4860032" y="2209428"/>
            <a:chExt cx="1261962" cy="1366411"/>
          </a:xfrm>
        </p:grpSpPr>
        <p:sp>
          <p:nvSpPr>
            <p:cNvPr id="16" name="Tekstvak 15"/>
            <p:cNvSpPr txBox="1"/>
            <p:nvPr/>
          </p:nvSpPr>
          <p:spPr>
            <a:xfrm>
              <a:off x="5321346" y="2209428"/>
              <a:ext cx="338322" cy="6357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6000" dirty="0" smtClean="0"/>
                <a:t>?</a:t>
              </a:r>
              <a:endParaRPr lang="nl-NL" sz="6000" dirty="0"/>
            </a:p>
          </p:txBody>
        </p:sp>
        <p:cxnSp>
          <p:nvCxnSpPr>
            <p:cNvPr id="17" name="Rechte verbindingslijn 16"/>
            <p:cNvCxnSpPr/>
            <p:nvPr/>
          </p:nvCxnSpPr>
          <p:spPr>
            <a:xfrm flipH="1">
              <a:off x="4860032" y="2855759"/>
              <a:ext cx="432048" cy="720080"/>
            </a:xfrm>
            <a:prstGeom prst="line">
              <a:avLst/>
            </a:prstGeom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Rechte verbindingslijn 17"/>
            <p:cNvCxnSpPr/>
            <p:nvPr/>
          </p:nvCxnSpPr>
          <p:spPr>
            <a:xfrm>
              <a:off x="5689946" y="2855759"/>
              <a:ext cx="432048" cy="720080"/>
            </a:xfrm>
            <a:prstGeom prst="line">
              <a:avLst/>
            </a:prstGeom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0" name="Groep 19"/>
          <p:cNvGrpSpPr/>
          <p:nvPr/>
        </p:nvGrpSpPr>
        <p:grpSpPr>
          <a:xfrm>
            <a:off x="7183476" y="3773492"/>
            <a:ext cx="1261962" cy="1366411"/>
            <a:chOff x="4860032" y="2209428"/>
            <a:chExt cx="1261962" cy="1366411"/>
          </a:xfrm>
        </p:grpSpPr>
        <p:sp>
          <p:nvSpPr>
            <p:cNvPr id="21" name="Tekstvak 20"/>
            <p:cNvSpPr txBox="1"/>
            <p:nvPr/>
          </p:nvSpPr>
          <p:spPr>
            <a:xfrm>
              <a:off x="5292080" y="2209428"/>
              <a:ext cx="39786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3600" dirty="0" smtClean="0"/>
                <a:t>?</a:t>
              </a:r>
              <a:endParaRPr lang="nl-NL" sz="3600" dirty="0"/>
            </a:p>
          </p:txBody>
        </p:sp>
        <p:cxnSp>
          <p:nvCxnSpPr>
            <p:cNvPr id="22" name="Rechte verbindingslijn 21"/>
            <p:cNvCxnSpPr/>
            <p:nvPr/>
          </p:nvCxnSpPr>
          <p:spPr>
            <a:xfrm flipH="1">
              <a:off x="4860032" y="2855759"/>
              <a:ext cx="432048" cy="720080"/>
            </a:xfrm>
            <a:prstGeom prst="line">
              <a:avLst/>
            </a:prstGeom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Rechte verbindingslijn 22"/>
            <p:cNvCxnSpPr/>
            <p:nvPr/>
          </p:nvCxnSpPr>
          <p:spPr>
            <a:xfrm>
              <a:off x="5689946" y="2855759"/>
              <a:ext cx="432048" cy="720080"/>
            </a:xfrm>
            <a:prstGeom prst="line">
              <a:avLst/>
            </a:prstGeom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7" name="Groep 26"/>
          <p:cNvGrpSpPr/>
          <p:nvPr/>
        </p:nvGrpSpPr>
        <p:grpSpPr>
          <a:xfrm>
            <a:off x="5303482" y="2898363"/>
            <a:ext cx="2892777" cy="409402"/>
            <a:chOff x="4932040" y="2416160"/>
            <a:chExt cx="2892777" cy="409402"/>
          </a:xfrm>
        </p:grpSpPr>
        <p:sp>
          <p:nvSpPr>
            <p:cNvPr id="28" name="Tekstvak 27"/>
            <p:cNvSpPr txBox="1"/>
            <p:nvPr/>
          </p:nvSpPr>
          <p:spPr>
            <a:xfrm>
              <a:off x="7172074" y="2425452"/>
              <a:ext cx="65274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/>
                <a:t>{</a:t>
              </a:r>
              <a:r>
                <a:rPr lang="en-GB" sz="2000" dirty="0" err="1" smtClean="0"/>
                <a:t>c,d</a:t>
              </a:r>
              <a:r>
                <a:rPr lang="en-GB" sz="2000" dirty="0" smtClean="0"/>
                <a:t>}</a:t>
              </a:r>
              <a:endParaRPr lang="en-GB" sz="2000" dirty="0"/>
            </a:p>
          </p:txBody>
        </p:sp>
        <p:sp>
          <p:nvSpPr>
            <p:cNvPr id="29" name="Tekstvak 28"/>
            <p:cNvSpPr txBox="1"/>
            <p:nvPr/>
          </p:nvSpPr>
          <p:spPr>
            <a:xfrm>
              <a:off x="4932040" y="2416160"/>
              <a:ext cx="66717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 smtClean="0"/>
                <a:t>{</a:t>
              </a:r>
              <a:r>
                <a:rPr lang="en-GB" sz="2000" dirty="0" err="1" smtClean="0"/>
                <a:t>a,b</a:t>
              </a:r>
              <a:r>
                <a:rPr lang="en-GB" sz="2000" dirty="0" smtClean="0"/>
                <a:t>}</a:t>
              </a:r>
              <a:endParaRPr lang="en-GB" sz="2000" dirty="0"/>
            </a:p>
          </p:txBody>
        </p:sp>
      </p:grpSp>
      <p:grpSp>
        <p:nvGrpSpPr>
          <p:cNvPr id="30" name="Groep 29"/>
          <p:cNvGrpSpPr/>
          <p:nvPr/>
        </p:nvGrpSpPr>
        <p:grpSpPr>
          <a:xfrm>
            <a:off x="6887658" y="4554547"/>
            <a:ext cx="1890924" cy="369332"/>
            <a:chOff x="6444208" y="4072344"/>
            <a:chExt cx="1890924" cy="369332"/>
          </a:xfrm>
        </p:grpSpPr>
        <p:sp>
          <p:nvSpPr>
            <p:cNvPr id="31" name="Tekstvak 30"/>
            <p:cNvSpPr txBox="1"/>
            <p:nvPr/>
          </p:nvSpPr>
          <p:spPr>
            <a:xfrm>
              <a:off x="6444208" y="4072344"/>
              <a:ext cx="42672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{c}</a:t>
              </a:r>
              <a:endParaRPr lang="en-GB" dirty="0"/>
            </a:p>
          </p:txBody>
        </p:sp>
        <p:sp>
          <p:nvSpPr>
            <p:cNvPr id="32" name="Tekstvak 31"/>
            <p:cNvSpPr txBox="1"/>
            <p:nvPr/>
          </p:nvSpPr>
          <p:spPr>
            <a:xfrm>
              <a:off x="7884368" y="4072344"/>
              <a:ext cx="4507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{d}</a:t>
              </a:r>
              <a:endParaRPr lang="en-GB" dirty="0"/>
            </a:p>
          </p:txBody>
        </p:sp>
      </p:grpSp>
      <p:pic>
        <p:nvPicPr>
          <p:cNvPr id="2050" name="Picture 2" descr="D:\svn\presentations\20130612 PhD club\log-split1-right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4655" y="3194054"/>
            <a:ext cx="377825" cy="115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svn\presentations\20130612 PhD club\log-split1-left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7340" y="3194054"/>
            <a:ext cx="438150" cy="115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svn\presentations\20130612 PhD club\log-split2-down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2514" y="5279355"/>
            <a:ext cx="317500" cy="669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D:\svn\presentations\20130612 PhD club\log-split2-up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5438" y="5207653"/>
            <a:ext cx="377825" cy="62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jdelijke aanduiding voor dia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6D49-DAE3-40DE-93E0-41688E0A5016}" type="slidenum">
              <a:rPr lang="nl-NL" smtClean="0"/>
              <a:t>12</a:t>
            </a:fld>
            <a:endParaRPr lang="nl-NL"/>
          </a:p>
        </p:txBody>
      </p:sp>
      <p:pic>
        <p:nvPicPr>
          <p:cNvPr id="2054" name="Picture 6" descr="C:\Users\sleemans\Desktop\Actions-view-filter-icon[2]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75656"/>
            <a:ext cx="457200" cy="4572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33" name="Picture 6" descr="C:\Users\sleemans\Desktop\Actions-view-filter-icon[2]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179712"/>
            <a:ext cx="457200" cy="4572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34" name="Picture 6" descr="C:\Users\sleemans\Desktop\Actions-view-filter-icon[2]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708920"/>
            <a:ext cx="457200" cy="457200"/>
          </a:xfrm>
          <a:prstGeom prst="rect">
            <a:avLst/>
          </a:prstGeom>
          <a:solidFill>
            <a:schemeClr val="bg1"/>
          </a:solidFill>
        </p:spPr>
      </p:pic>
      <p:grpSp>
        <p:nvGrpSpPr>
          <p:cNvPr id="13" name="Groep 12"/>
          <p:cNvGrpSpPr/>
          <p:nvPr/>
        </p:nvGrpSpPr>
        <p:grpSpPr>
          <a:xfrm>
            <a:off x="259981" y="3990255"/>
            <a:ext cx="3531585" cy="1249040"/>
            <a:chOff x="259981" y="3759423"/>
            <a:chExt cx="3531585" cy="1249040"/>
          </a:xfrm>
        </p:grpSpPr>
        <p:grpSp>
          <p:nvGrpSpPr>
            <p:cNvPr id="11" name="Groep 10"/>
            <p:cNvGrpSpPr/>
            <p:nvPr/>
          </p:nvGrpSpPr>
          <p:grpSpPr>
            <a:xfrm>
              <a:off x="259981" y="3789263"/>
              <a:ext cx="3440168" cy="1219200"/>
              <a:chOff x="428520" y="3678836"/>
              <a:chExt cx="3440168" cy="1219200"/>
            </a:xfrm>
          </p:grpSpPr>
          <p:pic>
            <p:nvPicPr>
              <p:cNvPr id="6" name="Picture 2" descr="C:\Users\sleemans\Desktop\Actions-view-filter-icon[2].png"/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11760" y="4288436"/>
                <a:ext cx="609600" cy="6096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5" name="Picture 6" descr="C:\Users\sleemans\Desktop\Actions-view-filter-icon[2].png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59832" y="4440836"/>
                <a:ext cx="457200" cy="457200"/>
              </a:xfrm>
              <a:prstGeom prst="rect">
                <a:avLst/>
              </a:prstGeom>
              <a:solidFill>
                <a:schemeClr val="bg1"/>
              </a:solidFill>
            </p:spPr>
          </p:pic>
          <p:pic>
            <p:nvPicPr>
              <p:cNvPr id="8" name="Picture 3" descr="C:\Users\sleemans\Desktop\Actions-view-filter-icon[1].png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28520" y="3678836"/>
                <a:ext cx="1219200" cy="12192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" name="Picture 4" descr="C:\Users\sleemans\Desktop\Actions-view-filter-icon[1].png"/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572187" y="3983636"/>
                <a:ext cx="914400" cy="9144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" name="Picture 5" descr="C:\Users\sleemans\Desktop\Actions-view-filter-icon[1].png"/>
              <p:cNvPicPr>
                <a:picLocks noChangeAspect="1"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63888" y="4593236"/>
                <a:ext cx="304800" cy="3048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2" name="Tekstvak 11"/>
            <p:cNvSpPr txBox="1"/>
            <p:nvPr/>
          </p:nvSpPr>
          <p:spPr>
            <a:xfrm>
              <a:off x="2360597" y="3759423"/>
              <a:ext cx="143096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400" dirty="0" smtClean="0"/>
                <a:t>Threshold</a:t>
              </a:r>
              <a:endParaRPr lang="en-GB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1965193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Divide activities, select operator</a:t>
            </a:r>
            <a:endParaRPr lang="en-GB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Filter infrequent edges</a:t>
            </a:r>
          </a:p>
          <a:p>
            <a:pPr marL="457200" lvl="1" indent="0">
              <a:buNone/>
            </a:pPr>
            <a:r>
              <a:rPr lang="en-GB" dirty="0" smtClean="0"/>
              <a:t>(</a:t>
            </a:r>
            <a:r>
              <a:rPr lang="en-GB" dirty="0" err="1" smtClean="0"/>
              <a:t>b,c</a:t>
            </a:r>
            <a:r>
              <a:rPr lang="en-GB" dirty="0" smtClean="0"/>
              <a:t>) 100</a:t>
            </a:r>
          </a:p>
          <a:p>
            <a:pPr marL="457200" lvl="1" indent="0">
              <a:buNone/>
            </a:pPr>
            <a:r>
              <a:rPr lang="en-GB" dirty="0" smtClean="0"/>
              <a:t>(</a:t>
            </a:r>
            <a:r>
              <a:rPr lang="en-GB" dirty="0" err="1" smtClean="0"/>
              <a:t>b,d</a:t>
            </a:r>
            <a:r>
              <a:rPr lang="en-GB" dirty="0" smtClean="0"/>
              <a:t>) 100</a:t>
            </a:r>
          </a:p>
          <a:p>
            <a:pPr marL="457200" lvl="1" indent="0">
              <a:buNone/>
            </a:pPr>
            <a:r>
              <a:rPr lang="en-GB" dirty="0" smtClean="0"/>
              <a:t>(</a:t>
            </a:r>
            <a:r>
              <a:rPr lang="en-GB" dirty="0" err="1" smtClean="0"/>
              <a:t>b,e</a:t>
            </a:r>
            <a:r>
              <a:rPr lang="en-GB" dirty="0" smtClean="0"/>
              <a:t>) 100</a:t>
            </a:r>
          </a:p>
          <a:p>
            <a:pPr marL="457200" lvl="1" indent="0">
              <a:buNone/>
            </a:pPr>
            <a:r>
              <a:rPr lang="en-GB" dirty="0" smtClean="0">
                <a:solidFill>
                  <a:srgbClr val="FF0000"/>
                </a:solidFill>
              </a:rPr>
              <a:t>(</a:t>
            </a:r>
            <a:r>
              <a:rPr lang="en-GB" dirty="0" err="1" smtClean="0">
                <a:solidFill>
                  <a:srgbClr val="FF0000"/>
                </a:solidFill>
              </a:rPr>
              <a:t>b,a</a:t>
            </a:r>
            <a:r>
              <a:rPr lang="en-GB" dirty="0" smtClean="0">
                <a:solidFill>
                  <a:srgbClr val="FF0000"/>
                </a:solidFill>
              </a:rPr>
              <a:t>) 1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Sander Leemans</a:t>
            </a:r>
            <a:endParaRPr lang="en-GB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DD74-9364-4219-B77C-357BEA04F09E}" type="slidenum">
              <a:rPr lang="en-GB" smtClean="0"/>
              <a:t>13</a:t>
            </a:fld>
            <a:endParaRPr lang="en-GB"/>
          </a:p>
        </p:txBody>
      </p:sp>
      <p:pic>
        <p:nvPicPr>
          <p:cNvPr id="9" name="Picture 2" descr="C:\Users\sleemans\Desktop\Actions-view-filter-icon[2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000" y="548680"/>
            <a:ext cx="609600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kstvak 12"/>
          <p:cNvSpPr txBox="1"/>
          <p:nvPr/>
        </p:nvSpPr>
        <p:spPr>
          <a:xfrm>
            <a:off x="5868142" y="3717032"/>
            <a:ext cx="306494" cy="3693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nl-NL" dirty="0" smtClean="0"/>
              <a:t>b</a:t>
            </a:r>
            <a:endParaRPr lang="nl-NL" dirty="0"/>
          </a:p>
        </p:txBody>
      </p:sp>
      <p:sp>
        <p:nvSpPr>
          <p:cNvPr id="14" name="Tekstvak 13"/>
          <p:cNvSpPr txBox="1"/>
          <p:nvPr/>
        </p:nvSpPr>
        <p:spPr>
          <a:xfrm>
            <a:off x="7529908" y="3717032"/>
            <a:ext cx="282450" cy="3693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nl-NL" dirty="0" smtClean="0"/>
              <a:t>c</a:t>
            </a:r>
            <a:endParaRPr lang="nl-NL" dirty="0"/>
          </a:p>
        </p:txBody>
      </p:sp>
      <p:sp>
        <p:nvSpPr>
          <p:cNvPr id="15" name="Tekstvak 14"/>
          <p:cNvSpPr txBox="1"/>
          <p:nvPr/>
        </p:nvSpPr>
        <p:spPr>
          <a:xfrm>
            <a:off x="5886604" y="5301208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d</a:t>
            </a:r>
            <a:endParaRPr lang="nl-NL" dirty="0"/>
          </a:p>
        </p:txBody>
      </p:sp>
      <p:sp>
        <p:nvSpPr>
          <p:cNvPr id="16" name="Tekstvak 15"/>
          <p:cNvSpPr txBox="1"/>
          <p:nvPr/>
        </p:nvSpPr>
        <p:spPr>
          <a:xfrm>
            <a:off x="7524326" y="5291916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 smtClean="0"/>
              <a:t>e</a:t>
            </a:r>
            <a:endParaRPr lang="nl-NL" dirty="0"/>
          </a:p>
        </p:txBody>
      </p:sp>
      <p:cxnSp>
        <p:nvCxnSpPr>
          <p:cNvPr id="17" name="Rechte verbindingslijn met pijl 16"/>
          <p:cNvCxnSpPr>
            <a:stCxn id="15" idx="3"/>
            <a:endCxn id="16" idx="1"/>
          </p:cNvCxnSpPr>
          <p:nvPr/>
        </p:nvCxnSpPr>
        <p:spPr>
          <a:xfrm flipV="1">
            <a:off x="6174636" y="5476582"/>
            <a:ext cx="1349690" cy="9292"/>
          </a:xfrm>
          <a:prstGeom prst="straightConnector1">
            <a:avLst/>
          </a:prstGeom>
          <a:ln>
            <a:headEnd type="arrow"/>
            <a:tailEnd type="arrow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8" name="Tekstvak 17"/>
          <p:cNvSpPr txBox="1"/>
          <p:nvPr/>
        </p:nvSpPr>
        <p:spPr>
          <a:xfrm>
            <a:off x="5148062" y="2348880"/>
            <a:ext cx="288032" cy="369332"/>
          </a:xfrm>
          <a:prstGeom prst="rect">
            <a:avLst/>
          </a:prstGeom>
          <a:noFill/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nl-NL" dirty="0" smtClean="0"/>
              <a:t>a</a:t>
            </a:r>
            <a:endParaRPr lang="nl-NL" dirty="0"/>
          </a:p>
        </p:txBody>
      </p:sp>
      <p:cxnSp>
        <p:nvCxnSpPr>
          <p:cNvPr id="19" name="Gebogen verbindingslijn 18"/>
          <p:cNvCxnSpPr>
            <a:stCxn id="18" idx="2"/>
            <a:endCxn id="15" idx="1"/>
          </p:cNvCxnSpPr>
          <p:nvPr/>
        </p:nvCxnSpPr>
        <p:spPr>
          <a:xfrm rot="16200000" flipH="1">
            <a:off x="4205510" y="3804780"/>
            <a:ext cx="2767662" cy="594526"/>
          </a:xfrm>
          <a:prstGeom prst="bentConnector2">
            <a:avLst/>
          </a:prstGeom>
          <a:ln>
            <a:tailEnd type="arrow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Rechte verbindingslijn met pijl 19"/>
          <p:cNvCxnSpPr>
            <a:stCxn id="13" idx="2"/>
            <a:endCxn id="15" idx="0"/>
          </p:cNvCxnSpPr>
          <p:nvPr/>
        </p:nvCxnSpPr>
        <p:spPr>
          <a:xfrm>
            <a:off x="6021389" y="4086364"/>
            <a:ext cx="9231" cy="1214844"/>
          </a:xfrm>
          <a:prstGeom prst="straightConnector1">
            <a:avLst/>
          </a:prstGeom>
          <a:ln>
            <a:headEnd type="arrow"/>
            <a:tailEnd type="arrow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Rechte verbindingslijn met pijl 20"/>
          <p:cNvCxnSpPr>
            <a:stCxn id="13" idx="3"/>
            <a:endCxn id="14" idx="1"/>
          </p:cNvCxnSpPr>
          <p:nvPr/>
        </p:nvCxnSpPr>
        <p:spPr>
          <a:xfrm>
            <a:off x="6174636" y="3901698"/>
            <a:ext cx="1355272" cy="0"/>
          </a:xfrm>
          <a:prstGeom prst="straightConnector1">
            <a:avLst/>
          </a:prstGeom>
          <a:ln>
            <a:headEnd type="arrow"/>
            <a:tailEnd type="arrow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Rechte verbindingslijn met pijl 21"/>
          <p:cNvCxnSpPr>
            <a:stCxn id="14" idx="2"/>
            <a:endCxn id="16" idx="0"/>
          </p:cNvCxnSpPr>
          <p:nvPr/>
        </p:nvCxnSpPr>
        <p:spPr>
          <a:xfrm>
            <a:off x="7671133" y="4086364"/>
            <a:ext cx="3234" cy="1205552"/>
          </a:xfrm>
          <a:prstGeom prst="straightConnector1">
            <a:avLst/>
          </a:prstGeom>
          <a:ln>
            <a:headEnd type="arrow"/>
            <a:tailEnd type="arrow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Rechte verbindingslijn met pijl 22"/>
          <p:cNvCxnSpPr/>
          <p:nvPr/>
        </p:nvCxnSpPr>
        <p:spPr>
          <a:xfrm flipH="1">
            <a:off x="6228182" y="4077072"/>
            <a:ext cx="1296144" cy="1214844"/>
          </a:xfrm>
          <a:prstGeom prst="straightConnector1">
            <a:avLst/>
          </a:prstGeom>
          <a:ln>
            <a:headEnd type="arrow"/>
            <a:tailEnd type="arrow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Rechte verbindingslijn met pijl 23"/>
          <p:cNvCxnSpPr/>
          <p:nvPr/>
        </p:nvCxnSpPr>
        <p:spPr>
          <a:xfrm flipH="1" flipV="1">
            <a:off x="6174636" y="4086364"/>
            <a:ext cx="1349690" cy="1214844"/>
          </a:xfrm>
          <a:prstGeom prst="straightConnector1">
            <a:avLst/>
          </a:prstGeom>
          <a:ln>
            <a:headEnd type="arrow"/>
            <a:tailEnd type="arrow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Rechte verbindingslijn met pijl 24"/>
          <p:cNvCxnSpPr/>
          <p:nvPr/>
        </p:nvCxnSpPr>
        <p:spPr>
          <a:xfrm flipH="1" flipV="1">
            <a:off x="5417631" y="2749570"/>
            <a:ext cx="450511" cy="1039470"/>
          </a:xfrm>
          <a:prstGeom prst="straightConnector1">
            <a:avLst/>
          </a:prstGeom>
          <a:ln>
            <a:headEnd type="arrow"/>
            <a:tailEnd type="none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Rechte verbindingslijn met pijl 25"/>
          <p:cNvCxnSpPr/>
          <p:nvPr/>
        </p:nvCxnSpPr>
        <p:spPr>
          <a:xfrm flipH="1" flipV="1">
            <a:off x="5508102" y="2636912"/>
            <a:ext cx="2021806" cy="1120770"/>
          </a:xfrm>
          <a:prstGeom prst="straightConnector1">
            <a:avLst/>
          </a:prstGeom>
          <a:ln>
            <a:headEnd type="arrow"/>
            <a:tailEnd type="none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Gebogen verbindingslijn 26"/>
          <p:cNvCxnSpPr>
            <a:endCxn id="16" idx="3"/>
          </p:cNvCxnSpPr>
          <p:nvPr/>
        </p:nvCxnSpPr>
        <p:spPr>
          <a:xfrm rot="16200000" flipH="1">
            <a:off x="5194737" y="2846911"/>
            <a:ext cx="2943036" cy="2316306"/>
          </a:xfrm>
          <a:prstGeom prst="bentConnector4">
            <a:avLst>
              <a:gd name="adj1" fmla="val 42"/>
              <a:gd name="adj2" fmla="val 109869"/>
            </a:avLst>
          </a:prstGeom>
          <a:ln>
            <a:tailEnd type="arrow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Rechte verbindingslijn 27"/>
          <p:cNvCxnSpPr/>
          <p:nvPr/>
        </p:nvCxnSpPr>
        <p:spPr>
          <a:xfrm flipH="1">
            <a:off x="4427982" y="2636912"/>
            <a:ext cx="4464498" cy="1264786"/>
          </a:xfrm>
          <a:prstGeom prst="line">
            <a:avLst/>
          </a:prstGeom>
          <a:ln>
            <a:solidFill>
              <a:srgbClr val="FF0000"/>
            </a:solidFill>
            <a:prstDash val="sysDash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9" name="Rechte verbindingslijn met pijl 28"/>
          <p:cNvCxnSpPr/>
          <p:nvPr/>
        </p:nvCxnSpPr>
        <p:spPr>
          <a:xfrm flipH="1" flipV="1">
            <a:off x="5508103" y="2718212"/>
            <a:ext cx="409192" cy="92681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50" name="Tekstvak 49"/>
          <p:cNvSpPr txBox="1"/>
          <p:nvPr/>
        </p:nvSpPr>
        <p:spPr>
          <a:xfrm>
            <a:off x="5710474" y="298766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1</a:t>
            </a:r>
            <a:endParaRPr lang="en-GB" dirty="0">
              <a:solidFill>
                <a:srgbClr val="FF0000"/>
              </a:solidFill>
            </a:endParaRPr>
          </a:p>
        </p:txBody>
      </p:sp>
      <p:grpSp>
        <p:nvGrpSpPr>
          <p:cNvPr id="2" name="Groep 1"/>
          <p:cNvGrpSpPr/>
          <p:nvPr/>
        </p:nvGrpSpPr>
        <p:grpSpPr>
          <a:xfrm>
            <a:off x="4788024" y="2852936"/>
            <a:ext cx="3809595" cy="2952328"/>
            <a:chOff x="4788024" y="2852936"/>
            <a:chExt cx="3809595" cy="2952328"/>
          </a:xfrm>
        </p:grpSpPr>
        <p:grpSp>
          <p:nvGrpSpPr>
            <p:cNvPr id="39" name="Groep 38"/>
            <p:cNvGrpSpPr/>
            <p:nvPr/>
          </p:nvGrpSpPr>
          <p:grpSpPr>
            <a:xfrm>
              <a:off x="4788024" y="2852936"/>
              <a:ext cx="2952328" cy="2215480"/>
              <a:chOff x="1547666" y="2852936"/>
              <a:chExt cx="2952328" cy="2215480"/>
            </a:xfrm>
          </p:grpSpPr>
          <p:sp>
            <p:nvSpPr>
              <p:cNvPr id="40" name="Tekstvak 39"/>
              <p:cNvSpPr txBox="1"/>
              <p:nvPr/>
            </p:nvSpPr>
            <p:spPr>
              <a:xfrm>
                <a:off x="3329049" y="3596851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 smtClean="0"/>
                  <a:t>100</a:t>
                </a:r>
                <a:endParaRPr lang="en-GB" dirty="0"/>
              </a:p>
            </p:txBody>
          </p:sp>
          <p:sp>
            <p:nvSpPr>
              <p:cNvPr id="41" name="Tekstvak 40"/>
              <p:cNvSpPr txBox="1"/>
              <p:nvPr/>
            </p:nvSpPr>
            <p:spPr>
              <a:xfrm>
                <a:off x="3131840" y="2852936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 smtClean="0"/>
                  <a:t>100</a:t>
                </a:r>
                <a:endParaRPr lang="en-GB" dirty="0"/>
              </a:p>
            </p:txBody>
          </p:sp>
          <p:sp>
            <p:nvSpPr>
              <p:cNvPr id="44" name="Tekstvak 43"/>
              <p:cNvSpPr txBox="1"/>
              <p:nvPr/>
            </p:nvSpPr>
            <p:spPr>
              <a:xfrm>
                <a:off x="2843810" y="4699084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 smtClean="0"/>
                  <a:t>100</a:t>
                </a:r>
                <a:endParaRPr lang="en-GB" dirty="0"/>
              </a:p>
            </p:txBody>
          </p:sp>
          <p:sp>
            <p:nvSpPr>
              <p:cNvPr id="45" name="Tekstvak 44"/>
              <p:cNvSpPr txBox="1"/>
              <p:nvPr/>
            </p:nvSpPr>
            <p:spPr>
              <a:xfrm>
                <a:off x="2843810" y="4329752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 smtClean="0"/>
                  <a:t>100</a:t>
                </a:r>
                <a:endParaRPr lang="en-GB" dirty="0"/>
              </a:p>
            </p:txBody>
          </p:sp>
          <p:sp>
            <p:nvSpPr>
              <p:cNvPr id="46" name="Tekstvak 45"/>
              <p:cNvSpPr txBox="1"/>
              <p:nvPr/>
            </p:nvSpPr>
            <p:spPr>
              <a:xfrm>
                <a:off x="2308086" y="4504474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 smtClean="0"/>
                  <a:t>100</a:t>
                </a:r>
                <a:endParaRPr lang="en-GB" dirty="0"/>
              </a:p>
            </p:txBody>
          </p:sp>
          <p:sp>
            <p:nvSpPr>
              <p:cNvPr id="47" name="Tekstvak 46"/>
              <p:cNvSpPr txBox="1"/>
              <p:nvPr/>
            </p:nvSpPr>
            <p:spPr>
              <a:xfrm>
                <a:off x="3964270" y="449982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 smtClean="0"/>
                  <a:t>100</a:t>
                </a:r>
                <a:endParaRPr lang="en-GB" dirty="0"/>
              </a:p>
            </p:txBody>
          </p:sp>
          <p:sp>
            <p:nvSpPr>
              <p:cNvPr id="49" name="Tekstvak 48"/>
              <p:cNvSpPr txBox="1"/>
              <p:nvPr/>
            </p:nvSpPr>
            <p:spPr>
              <a:xfrm>
                <a:off x="1547666" y="3820398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 smtClean="0"/>
                  <a:t>100</a:t>
                </a:r>
                <a:endParaRPr lang="en-GB" dirty="0"/>
              </a:p>
            </p:txBody>
          </p:sp>
        </p:grpSp>
        <p:sp>
          <p:nvSpPr>
            <p:cNvPr id="51" name="Tekstvak 50"/>
            <p:cNvSpPr txBox="1"/>
            <p:nvPr/>
          </p:nvSpPr>
          <p:spPr>
            <a:xfrm>
              <a:off x="5220072" y="3232026"/>
              <a:ext cx="5357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100</a:t>
              </a:r>
              <a:endParaRPr lang="en-GB" dirty="0"/>
            </a:p>
          </p:txBody>
        </p:sp>
        <p:sp>
          <p:nvSpPr>
            <p:cNvPr id="53" name="Tekstvak 52"/>
            <p:cNvSpPr txBox="1"/>
            <p:nvPr/>
          </p:nvSpPr>
          <p:spPr>
            <a:xfrm>
              <a:off x="8061895" y="3765570"/>
              <a:ext cx="5357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100</a:t>
              </a:r>
              <a:endParaRPr lang="en-GB" dirty="0"/>
            </a:p>
          </p:txBody>
        </p:sp>
        <p:sp>
          <p:nvSpPr>
            <p:cNvPr id="55" name="Tekstvak 54"/>
            <p:cNvSpPr txBox="1"/>
            <p:nvPr/>
          </p:nvSpPr>
          <p:spPr>
            <a:xfrm>
              <a:off x="6628564" y="5435932"/>
              <a:ext cx="5357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100</a:t>
              </a:r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3369557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" name="Groep 128"/>
          <p:cNvGrpSpPr/>
          <p:nvPr/>
        </p:nvGrpSpPr>
        <p:grpSpPr>
          <a:xfrm>
            <a:off x="5063957" y="2855362"/>
            <a:ext cx="3301181" cy="2952328"/>
            <a:chOff x="1822042" y="2852936"/>
            <a:chExt cx="3301181" cy="2952328"/>
          </a:xfrm>
        </p:grpSpPr>
        <p:sp>
          <p:nvSpPr>
            <p:cNvPr id="130" name="Tekstvak 129"/>
            <p:cNvSpPr txBox="1"/>
            <p:nvPr/>
          </p:nvSpPr>
          <p:spPr>
            <a:xfrm>
              <a:off x="3425896" y="3596851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2</a:t>
              </a:r>
              <a:endParaRPr lang="en-GB" dirty="0"/>
            </a:p>
          </p:txBody>
        </p:sp>
        <p:sp>
          <p:nvSpPr>
            <p:cNvPr id="131" name="Tekstvak 130"/>
            <p:cNvSpPr txBox="1"/>
            <p:nvPr/>
          </p:nvSpPr>
          <p:spPr>
            <a:xfrm>
              <a:off x="3131840" y="2852936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5</a:t>
              </a:r>
              <a:endParaRPr lang="en-GB" dirty="0"/>
            </a:p>
          </p:txBody>
        </p:sp>
        <p:sp>
          <p:nvSpPr>
            <p:cNvPr id="132" name="Tekstvak 131"/>
            <p:cNvSpPr txBox="1"/>
            <p:nvPr/>
          </p:nvSpPr>
          <p:spPr>
            <a:xfrm>
              <a:off x="4821537" y="376557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5</a:t>
              </a:r>
              <a:endParaRPr lang="en-GB" dirty="0"/>
            </a:p>
          </p:txBody>
        </p:sp>
        <p:sp>
          <p:nvSpPr>
            <p:cNvPr id="133" name="Tekstvak 132"/>
            <p:cNvSpPr txBox="1"/>
            <p:nvPr/>
          </p:nvSpPr>
          <p:spPr>
            <a:xfrm>
              <a:off x="2123728" y="306896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4</a:t>
              </a:r>
              <a:endParaRPr lang="en-GB" dirty="0"/>
            </a:p>
          </p:txBody>
        </p:sp>
        <p:sp>
          <p:nvSpPr>
            <p:cNvPr id="134" name="Tekstvak 133"/>
            <p:cNvSpPr txBox="1"/>
            <p:nvPr/>
          </p:nvSpPr>
          <p:spPr>
            <a:xfrm>
              <a:off x="3059832" y="4699084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2</a:t>
              </a:r>
            </a:p>
          </p:txBody>
        </p:sp>
        <p:sp>
          <p:nvSpPr>
            <p:cNvPr id="135" name="Tekstvak 134"/>
            <p:cNvSpPr txBox="1"/>
            <p:nvPr/>
          </p:nvSpPr>
          <p:spPr>
            <a:xfrm>
              <a:off x="3059832" y="4329752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2</a:t>
              </a:r>
            </a:p>
          </p:txBody>
        </p:sp>
        <p:sp>
          <p:nvSpPr>
            <p:cNvPr id="136" name="Tekstvak 135"/>
            <p:cNvSpPr txBox="1"/>
            <p:nvPr/>
          </p:nvSpPr>
          <p:spPr>
            <a:xfrm>
              <a:off x="2526094" y="4504474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2</a:t>
              </a:r>
            </a:p>
          </p:txBody>
        </p:sp>
        <p:sp>
          <p:nvSpPr>
            <p:cNvPr id="137" name="Tekstvak 136"/>
            <p:cNvSpPr txBox="1"/>
            <p:nvPr/>
          </p:nvSpPr>
          <p:spPr>
            <a:xfrm>
              <a:off x="4417425" y="4499828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2</a:t>
              </a:r>
              <a:endParaRPr lang="en-GB" dirty="0"/>
            </a:p>
          </p:txBody>
        </p:sp>
        <p:sp>
          <p:nvSpPr>
            <p:cNvPr id="138" name="Tekstvak 137"/>
            <p:cNvSpPr txBox="1"/>
            <p:nvPr/>
          </p:nvSpPr>
          <p:spPr>
            <a:xfrm>
              <a:off x="3485053" y="5435932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2</a:t>
              </a:r>
            </a:p>
          </p:txBody>
        </p:sp>
        <p:sp>
          <p:nvSpPr>
            <p:cNvPr id="139" name="Tekstvak 138"/>
            <p:cNvSpPr txBox="1"/>
            <p:nvPr/>
          </p:nvSpPr>
          <p:spPr>
            <a:xfrm>
              <a:off x="1822042" y="3820398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5</a:t>
              </a:r>
              <a:endParaRPr lang="en-GB" dirty="0"/>
            </a:p>
          </p:txBody>
        </p:sp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Divide activities, select operator</a:t>
            </a:r>
            <a:endParaRPr lang="en-GB" dirty="0"/>
          </a:p>
        </p:txBody>
      </p:sp>
      <p:sp>
        <p:nvSpPr>
          <p:cNvPr id="101" name="Tijdelijke aanduiding voor inhoud 100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Weaker log</a:t>
            </a:r>
          </a:p>
          <a:p>
            <a:r>
              <a:rPr lang="en-GB" dirty="0" smtClean="0"/>
              <a:t>Use </a:t>
            </a:r>
            <a:r>
              <a:rPr lang="en-GB" dirty="0" smtClean="0"/>
              <a:t>eventually-follows </a:t>
            </a:r>
            <a:r>
              <a:rPr lang="en-GB" dirty="0" smtClean="0"/>
              <a:t>relation instead</a:t>
            </a:r>
            <a:endParaRPr lang="en-GB" dirty="0" smtClean="0"/>
          </a:p>
          <a:p>
            <a:r>
              <a:rPr lang="en-GB" dirty="0" smtClean="0"/>
              <a:t>Amplifies “correct” edges</a:t>
            </a:r>
            <a:endParaRPr lang="en-GB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Sander Leemans</a:t>
            </a:r>
            <a:endParaRPr lang="en-GB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DD74-9364-4219-B77C-357BEA04F09E}" type="slidenum">
              <a:rPr lang="en-GB" smtClean="0"/>
              <a:t>14</a:t>
            </a:fld>
            <a:endParaRPr lang="en-GB"/>
          </a:p>
        </p:txBody>
      </p:sp>
      <p:pic>
        <p:nvPicPr>
          <p:cNvPr id="3074" name="Picture 2" descr="C:\Users\sleemans\Desktop\Actions-view-filter-icon[2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000" y="548680"/>
            <a:ext cx="609600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9" name="Groep 88"/>
          <p:cNvGrpSpPr/>
          <p:nvPr/>
        </p:nvGrpSpPr>
        <p:grpSpPr>
          <a:xfrm>
            <a:off x="5148062" y="2348880"/>
            <a:ext cx="2676346" cy="3321660"/>
            <a:chOff x="1907704" y="2348880"/>
            <a:chExt cx="2676346" cy="3321660"/>
          </a:xfrm>
        </p:grpSpPr>
        <p:sp>
          <p:nvSpPr>
            <p:cNvPr id="28" name="Tekstvak 27"/>
            <p:cNvSpPr txBox="1"/>
            <p:nvPr/>
          </p:nvSpPr>
          <p:spPr>
            <a:xfrm>
              <a:off x="2627784" y="3717032"/>
              <a:ext cx="306494" cy="3693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nl-NL" dirty="0" smtClean="0"/>
                <a:t>b</a:t>
              </a:r>
              <a:endParaRPr lang="nl-NL" dirty="0"/>
            </a:p>
          </p:txBody>
        </p:sp>
        <p:sp>
          <p:nvSpPr>
            <p:cNvPr id="25" name="Tekstvak 24"/>
            <p:cNvSpPr txBox="1"/>
            <p:nvPr/>
          </p:nvSpPr>
          <p:spPr>
            <a:xfrm>
              <a:off x="4289550" y="3717032"/>
              <a:ext cx="282450" cy="3693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nl-NL" dirty="0" smtClean="0"/>
                <a:t>c</a:t>
              </a:r>
              <a:endParaRPr lang="nl-NL" dirty="0"/>
            </a:p>
          </p:txBody>
        </p:sp>
        <p:sp>
          <p:nvSpPr>
            <p:cNvPr id="17" name="Tekstvak 16"/>
            <p:cNvSpPr txBox="1"/>
            <p:nvPr/>
          </p:nvSpPr>
          <p:spPr>
            <a:xfrm>
              <a:off x="2646246" y="5301208"/>
              <a:ext cx="2880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dirty="0" smtClean="0"/>
                <a:t>d</a:t>
              </a:r>
              <a:endParaRPr lang="nl-NL" dirty="0"/>
            </a:p>
          </p:txBody>
        </p:sp>
        <p:sp>
          <p:nvSpPr>
            <p:cNvPr id="18" name="Tekstvak 17"/>
            <p:cNvSpPr txBox="1"/>
            <p:nvPr/>
          </p:nvSpPr>
          <p:spPr>
            <a:xfrm>
              <a:off x="4283968" y="5291916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dirty="0" smtClean="0"/>
                <a:t>e</a:t>
              </a:r>
              <a:endParaRPr lang="nl-NL" dirty="0"/>
            </a:p>
          </p:txBody>
        </p:sp>
        <p:cxnSp>
          <p:nvCxnSpPr>
            <p:cNvPr id="21" name="Rechte verbindingslijn met pijl 20"/>
            <p:cNvCxnSpPr>
              <a:stCxn id="17" idx="3"/>
              <a:endCxn id="18" idx="1"/>
            </p:cNvCxnSpPr>
            <p:nvPr/>
          </p:nvCxnSpPr>
          <p:spPr>
            <a:xfrm flipV="1">
              <a:off x="2934278" y="5476582"/>
              <a:ext cx="1349690" cy="9292"/>
            </a:xfrm>
            <a:prstGeom prst="straightConnector1">
              <a:avLst/>
            </a:prstGeom>
            <a:ln>
              <a:headEnd type="arrow"/>
              <a:tailEnd type="arrow"/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6" name="Tekstvak 15"/>
            <p:cNvSpPr txBox="1"/>
            <p:nvPr/>
          </p:nvSpPr>
          <p:spPr>
            <a:xfrm>
              <a:off x="1907704" y="2348880"/>
              <a:ext cx="288032" cy="369332"/>
            </a:xfrm>
            <a:prstGeom prst="rect">
              <a:avLst/>
            </a:prstGeom>
            <a:noFill/>
            <a:effectLst>
              <a:glow rad="139700">
                <a:schemeClr val="accent3">
                  <a:satMod val="175000"/>
                  <a:alpha val="40000"/>
                </a:schemeClr>
              </a:glow>
            </a:effectLst>
          </p:spPr>
          <p:txBody>
            <a:bodyPr wrap="square" rtlCol="0">
              <a:spAutoFit/>
            </a:bodyPr>
            <a:lstStyle/>
            <a:p>
              <a:r>
                <a:rPr lang="nl-NL" dirty="0" smtClean="0"/>
                <a:t>a</a:t>
              </a:r>
              <a:endParaRPr lang="nl-NL" dirty="0"/>
            </a:p>
          </p:txBody>
        </p:sp>
        <p:cxnSp>
          <p:nvCxnSpPr>
            <p:cNvPr id="3079" name="Gebogen verbindingslijn 3078"/>
            <p:cNvCxnSpPr>
              <a:stCxn id="16" idx="2"/>
              <a:endCxn id="17" idx="1"/>
            </p:cNvCxnSpPr>
            <p:nvPr/>
          </p:nvCxnSpPr>
          <p:spPr>
            <a:xfrm rot="16200000" flipH="1">
              <a:off x="965152" y="3804780"/>
              <a:ext cx="2767662" cy="594526"/>
            </a:xfrm>
            <a:prstGeom prst="bentConnector2">
              <a:avLst/>
            </a:prstGeom>
            <a:ln>
              <a:tailEnd type="arrow"/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7" name="Rechte verbindingslijn met pijl 66"/>
            <p:cNvCxnSpPr>
              <a:stCxn id="28" idx="2"/>
              <a:endCxn id="17" idx="0"/>
            </p:cNvCxnSpPr>
            <p:nvPr/>
          </p:nvCxnSpPr>
          <p:spPr>
            <a:xfrm>
              <a:off x="2781031" y="4086364"/>
              <a:ext cx="9231" cy="1214844"/>
            </a:xfrm>
            <a:prstGeom prst="straightConnector1">
              <a:avLst/>
            </a:prstGeom>
            <a:ln>
              <a:headEnd type="arrow"/>
              <a:tailEnd type="arrow"/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0" name="Rechte verbindingslijn met pijl 69"/>
            <p:cNvCxnSpPr>
              <a:stCxn id="28" idx="3"/>
              <a:endCxn id="25" idx="1"/>
            </p:cNvCxnSpPr>
            <p:nvPr/>
          </p:nvCxnSpPr>
          <p:spPr>
            <a:xfrm>
              <a:off x="2934278" y="3901698"/>
              <a:ext cx="1355272" cy="0"/>
            </a:xfrm>
            <a:prstGeom prst="straightConnector1">
              <a:avLst/>
            </a:prstGeom>
            <a:ln>
              <a:headEnd type="arrow"/>
              <a:tailEnd type="arrow"/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3" name="Rechte verbindingslijn met pijl 72"/>
            <p:cNvCxnSpPr>
              <a:stCxn id="25" idx="2"/>
              <a:endCxn id="18" idx="0"/>
            </p:cNvCxnSpPr>
            <p:nvPr/>
          </p:nvCxnSpPr>
          <p:spPr>
            <a:xfrm>
              <a:off x="4430775" y="4086364"/>
              <a:ext cx="3234" cy="1205552"/>
            </a:xfrm>
            <a:prstGeom prst="straightConnector1">
              <a:avLst/>
            </a:prstGeom>
            <a:ln>
              <a:headEnd type="arrow"/>
              <a:tailEnd type="arrow"/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6" name="Rechte verbindingslijn met pijl 75"/>
            <p:cNvCxnSpPr/>
            <p:nvPr/>
          </p:nvCxnSpPr>
          <p:spPr>
            <a:xfrm flipH="1">
              <a:off x="2987824" y="4077072"/>
              <a:ext cx="1296144" cy="1214844"/>
            </a:xfrm>
            <a:prstGeom prst="straightConnector1">
              <a:avLst/>
            </a:prstGeom>
            <a:ln>
              <a:headEnd type="arrow"/>
              <a:tailEnd type="arrow"/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86" name="Rechte verbindingslijn met pijl 85"/>
            <p:cNvCxnSpPr/>
            <p:nvPr/>
          </p:nvCxnSpPr>
          <p:spPr>
            <a:xfrm flipH="1" flipV="1">
              <a:off x="2934278" y="4086364"/>
              <a:ext cx="1349690" cy="1214844"/>
            </a:xfrm>
            <a:prstGeom prst="straightConnector1">
              <a:avLst/>
            </a:prstGeom>
            <a:ln>
              <a:headEnd type="arrow"/>
              <a:tailEnd type="arrow"/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2" name="Rechte verbindingslijn met pijl 91"/>
            <p:cNvCxnSpPr/>
            <p:nvPr/>
          </p:nvCxnSpPr>
          <p:spPr>
            <a:xfrm flipH="1" flipV="1">
              <a:off x="2177273" y="2749570"/>
              <a:ext cx="450511" cy="1039470"/>
            </a:xfrm>
            <a:prstGeom prst="straightConnector1">
              <a:avLst/>
            </a:prstGeom>
            <a:ln>
              <a:headEnd type="arrow"/>
              <a:tailEnd type="none"/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5" name="Rechte verbindingslijn met pijl 94"/>
            <p:cNvCxnSpPr/>
            <p:nvPr/>
          </p:nvCxnSpPr>
          <p:spPr>
            <a:xfrm flipH="1" flipV="1">
              <a:off x="2267744" y="2636912"/>
              <a:ext cx="2021806" cy="1120770"/>
            </a:xfrm>
            <a:prstGeom prst="straightConnector1">
              <a:avLst/>
            </a:prstGeom>
            <a:ln>
              <a:headEnd type="arrow"/>
              <a:tailEnd type="none"/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8" name="Gebogen verbindingslijn 97"/>
            <p:cNvCxnSpPr>
              <a:endCxn id="18" idx="3"/>
            </p:cNvCxnSpPr>
            <p:nvPr/>
          </p:nvCxnSpPr>
          <p:spPr>
            <a:xfrm rot="16200000" flipH="1">
              <a:off x="1954379" y="2846911"/>
              <a:ext cx="2943036" cy="2316306"/>
            </a:xfrm>
            <a:prstGeom prst="bentConnector4">
              <a:avLst>
                <a:gd name="adj1" fmla="val 42"/>
                <a:gd name="adj2" fmla="val 109869"/>
              </a:avLst>
            </a:prstGeom>
            <a:ln>
              <a:tailEnd type="arrow"/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90" name="Groep 89"/>
          <p:cNvGrpSpPr/>
          <p:nvPr/>
        </p:nvGrpSpPr>
        <p:grpSpPr>
          <a:xfrm>
            <a:off x="5062400" y="2852936"/>
            <a:ext cx="3301181" cy="2952328"/>
            <a:chOff x="1822042" y="2852936"/>
            <a:chExt cx="3301181" cy="2952328"/>
          </a:xfrm>
        </p:grpSpPr>
        <p:sp>
          <p:nvSpPr>
            <p:cNvPr id="3083" name="Tekstvak 3082"/>
            <p:cNvSpPr txBox="1"/>
            <p:nvPr/>
          </p:nvSpPr>
          <p:spPr>
            <a:xfrm>
              <a:off x="3425896" y="3596851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1</a:t>
              </a:r>
              <a:endParaRPr lang="en-GB" dirty="0"/>
            </a:p>
          </p:txBody>
        </p:sp>
        <p:sp>
          <p:nvSpPr>
            <p:cNvPr id="44" name="Tekstvak 43"/>
            <p:cNvSpPr txBox="1"/>
            <p:nvPr/>
          </p:nvSpPr>
          <p:spPr>
            <a:xfrm>
              <a:off x="3131840" y="2852936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1</a:t>
              </a:r>
              <a:endParaRPr lang="en-GB" dirty="0"/>
            </a:p>
          </p:txBody>
        </p:sp>
        <p:sp>
          <p:nvSpPr>
            <p:cNvPr id="45" name="Tekstvak 44"/>
            <p:cNvSpPr txBox="1"/>
            <p:nvPr/>
          </p:nvSpPr>
          <p:spPr>
            <a:xfrm>
              <a:off x="4821537" y="376557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1</a:t>
              </a:r>
              <a:endParaRPr lang="en-GB" dirty="0"/>
            </a:p>
          </p:txBody>
        </p:sp>
        <p:sp>
          <p:nvSpPr>
            <p:cNvPr id="47" name="Tekstvak 46"/>
            <p:cNvSpPr txBox="1"/>
            <p:nvPr/>
          </p:nvSpPr>
          <p:spPr>
            <a:xfrm>
              <a:off x="2123728" y="306896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1</a:t>
              </a:r>
              <a:endParaRPr lang="en-GB" dirty="0"/>
            </a:p>
          </p:txBody>
        </p:sp>
        <p:sp>
          <p:nvSpPr>
            <p:cNvPr id="48" name="Tekstvak 47"/>
            <p:cNvSpPr txBox="1"/>
            <p:nvPr/>
          </p:nvSpPr>
          <p:spPr>
            <a:xfrm>
              <a:off x="3059832" y="4699084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1</a:t>
              </a:r>
              <a:endParaRPr lang="en-GB" dirty="0"/>
            </a:p>
          </p:txBody>
        </p:sp>
        <p:sp>
          <p:nvSpPr>
            <p:cNvPr id="49" name="Tekstvak 48"/>
            <p:cNvSpPr txBox="1"/>
            <p:nvPr/>
          </p:nvSpPr>
          <p:spPr>
            <a:xfrm>
              <a:off x="3059832" y="4329752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1</a:t>
              </a:r>
              <a:endParaRPr lang="en-GB" dirty="0"/>
            </a:p>
          </p:txBody>
        </p:sp>
        <p:sp>
          <p:nvSpPr>
            <p:cNvPr id="50" name="Tekstvak 49"/>
            <p:cNvSpPr txBox="1"/>
            <p:nvPr/>
          </p:nvSpPr>
          <p:spPr>
            <a:xfrm>
              <a:off x="2526094" y="4504474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1</a:t>
              </a:r>
              <a:endParaRPr lang="en-GB" dirty="0"/>
            </a:p>
          </p:txBody>
        </p:sp>
        <p:sp>
          <p:nvSpPr>
            <p:cNvPr id="103" name="Tekstvak 102"/>
            <p:cNvSpPr txBox="1"/>
            <p:nvPr/>
          </p:nvSpPr>
          <p:spPr>
            <a:xfrm>
              <a:off x="4417425" y="4499828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1</a:t>
              </a:r>
              <a:endParaRPr lang="en-GB" dirty="0"/>
            </a:p>
          </p:txBody>
        </p:sp>
        <p:sp>
          <p:nvSpPr>
            <p:cNvPr id="104" name="Tekstvak 103"/>
            <p:cNvSpPr txBox="1"/>
            <p:nvPr/>
          </p:nvSpPr>
          <p:spPr>
            <a:xfrm>
              <a:off x="3485053" y="5435932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1</a:t>
              </a:r>
              <a:endParaRPr lang="en-GB" dirty="0"/>
            </a:p>
          </p:txBody>
        </p:sp>
        <p:sp>
          <p:nvSpPr>
            <p:cNvPr id="105" name="Tekstvak 104"/>
            <p:cNvSpPr txBox="1"/>
            <p:nvPr/>
          </p:nvSpPr>
          <p:spPr>
            <a:xfrm>
              <a:off x="1822042" y="3820398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1</a:t>
              </a:r>
              <a:endParaRPr lang="en-GB" dirty="0"/>
            </a:p>
          </p:txBody>
        </p:sp>
      </p:grpSp>
      <p:cxnSp>
        <p:nvCxnSpPr>
          <p:cNvPr id="107" name="Rechte verbindingslijn met pijl 106"/>
          <p:cNvCxnSpPr/>
          <p:nvPr/>
        </p:nvCxnSpPr>
        <p:spPr>
          <a:xfrm flipH="1" flipV="1">
            <a:off x="5508103" y="2718212"/>
            <a:ext cx="409192" cy="92681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08" name="Tekstvak 107"/>
          <p:cNvSpPr txBox="1"/>
          <p:nvPr/>
        </p:nvSpPr>
        <p:spPr>
          <a:xfrm>
            <a:off x="5711409" y="299695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1</a:t>
            </a:r>
            <a:endParaRPr lang="en-GB" dirty="0">
              <a:solidFill>
                <a:srgbClr val="FF0000"/>
              </a:solidFill>
            </a:endParaRPr>
          </a:p>
        </p:txBody>
      </p:sp>
      <p:cxnSp>
        <p:nvCxnSpPr>
          <p:cNvPr id="114" name="Rechte verbindingslijn 113"/>
          <p:cNvCxnSpPr/>
          <p:nvPr/>
        </p:nvCxnSpPr>
        <p:spPr>
          <a:xfrm flipH="1">
            <a:off x="4427982" y="2636912"/>
            <a:ext cx="4464498" cy="1264786"/>
          </a:xfrm>
          <a:prstGeom prst="line">
            <a:avLst/>
          </a:prstGeom>
          <a:ln>
            <a:solidFill>
              <a:srgbClr val="FF0000"/>
            </a:solidFill>
            <a:prstDash val="sysDash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Gebogen verbindingslijn 10"/>
          <p:cNvCxnSpPr>
            <a:stCxn id="51" idx="2"/>
            <a:endCxn id="53" idx="2"/>
          </p:cNvCxnSpPr>
          <p:nvPr/>
        </p:nvCxnSpPr>
        <p:spPr>
          <a:xfrm rot="16200000" flipH="1">
            <a:off x="1401552" y="4257092"/>
            <a:ext cx="12700" cy="1368152"/>
          </a:xfrm>
          <a:prstGeom prst="bentConnector3">
            <a:avLst>
              <a:gd name="adj1" fmla="val 1800000"/>
            </a:avLst>
          </a:prstGeom>
          <a:ln>
            <a:tailEnd type="arrow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27" name="Groep 26"/>
          <p:cNvGrpSpPr/>
          <p:nvPr/>
        </p:nvGrpSpPr>
        <p:grpSpPr>
          <a:xfrm>
            <a:off x="573460" y="4571836"/>
            <a:ext cx="1656184" cy="369332"/>
            <a:chOff x="1043608" y="4571836"/>
            <a:chExt cx="1656184" cy="369332"/>
          </a:xfrm>
        </p:grpSpPr>
        <p:sp>
          <p:nvSpPr>
            <p:cNvPr id="51" name="Tekstvak 50"/>
            <p:cNvSpPr txBox="1"/>
            <p:nvPr/>
          </p:nvSpPr>
          <p:spPr>
            <a:xfrm>
              <a:off x="1043608" y="4571836"/>
              <a:ext cx="288032" cy="369332"/>
            </a:xfrm>
            <a:prstGeom prst="rect">
              <a:avLst/>
            </a:prstGeom>
            <a:noFill/>
            <a:effectLst>
              <a:glow rad="139700">
                <a:schemeClr val="accent3">
                  <a:satMod val="175000"/>
                  <a:alpha val="40000"/>
                </a:schemeClr>
              </a:glow>
            </a:effectLst>
          </p:spPr>
          <p:txBody>
            <a:bodyPr wrap="square" rtlCol="0">
              <a:spAutoFit/>
            </a:bodyPr>
            <a:lstStyle/>
            <a:p>
              <a:r>
                <a:rPr lang="nl-NL" dirty="0" smtClean="0"/>
                <a:t>a</a:t>
              </a:r>
              <a:endParaRPr lang="nl-NL" dirty="0"/>
            </a:p>
          </p:txBody>
        </p:sp>
        <p:sp>
          <p:nvSpPr>
            <p:cNvPr id="52" name="Tekstvak 51"/>
            <p:cNvSpPr txBox="1"/>
            <p:nvPr/>
          </p:nvSpPr>
          <p:spPr>
            <a:xfrm>
              <a:off x="1763688" y="4571836"/>
              <a:ext cx="288032" cy="369332"/>
            </a:xfrm>
            <a:prstGeom prst="rect">
              <a:avLst/>
            </a:prstGeom>
            <a:noFill/>
            <a:effectLst>
              <a:glow rad="139700">
                <a:schemeClr val="accent3">
                  <a:satMod val="175000"/>
                  <a:alpha val="40000"/>
                </a:schemeClr>
              </a:glow>
            </a:effectLst>
          </p:spPr>
          <p:txBody>
            <a:bodyPr wrap="square" rtlCol="0">
              <a:spAutoFit/>
            </a:bodyPr>
            <a:lstStyle/>
            <a:p>
              <a:r>
                <a:rPr lang="nl-NL" dirty="0" smtClean="0"/>
                <a:t>b</a:t>
              </a:r>
              <a:endParaRPr lang="nl-NL" dirty="0"/>
            </a:p>
          </p:txBody>
        </p:sp>
        <p:sp>
          <p:nvSpPr>
            <p:cNvPr id="53" name="Tekstvak 52"/>
            <p:cNvSpPr txBox="1"/>
            <p:nvPr/>
          </p:nvSpPr>
          <p:spPr>
            <a:xfrm>
              <a:off x="2411760" y="4571836"/>
              <a:ext cx="288032" cy="369332"/>
            </a:xfrm>
            <a:prstGeom prst="rect">
              <a:avLst/>
            </a:prstGeom>
            <a:noFill/>
            <a:effectLst>
              <a:glow rad="139700">
                <a:schemeClr val="accent3">
                  <a:satMod val="175000"/>
                  <a:alpha val="40000"/>
                </a:schemeClr>
              </a:glow>
            </a:effectLst>
          </p:spPr>
          <p:txBody>
            <a:bodyPr wrap="square" rtlCol="0">
              <a:spAutoFit/>
            </a:bodyPr>
            <a:lstStyle/>
            <a:p>
              <a:r>
                <a:rPr lang="nl-NL" dirty="0"/>
                <a:t>c</a:t>
              </a:r>
            </a:p>
          </p:txBody>
        </p:sp>
        <p:cxnSp>
          <p:nvCxnSpPr>
            <p:cNvPr id="7" name="Rechte verbindingslijn met pijl 6"/>
            <p:cNvCxnSpPr>
              <a:stCxn id="51" idx="3"/>
              <a:endCxn id="52" idx="1"/>
            </p:cNvCxnSpPr>
            <p:nvPr/>
          </p:nvCxnSpPr>
          <p:spPr>
            <a:xfrm>
              <a:off x="1331640" y="4756502"/>
              <a:ext cx="432048" cy="0"/>
            </a:xfrm>
            <a:prstGeom prst="straightConnector1">
              <a:avLst/>
            </a:prstGeom>
            <a:ln>
              <a:tailEnd type="arrow"/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Rechte verbindingslijn met pijl 8"/>
            <p:cNvCxnSpPr>
              <a:stCxn id="52" idx="3"/>
              <a:endCxn id="53" idx="1"/>
            </p:cNvCxnSpPr>
            <p:nvPr/>
          </p:nvCxnSpPr>
          <p:spPr>
            <a:xfrm>
              <a:off x="2051720" y="4756502"/>
              <a:ext cx="360040" cy="0"/>
            </a:xfrm>
            <a:prstGeom prst="straightConnector1">
              <a:avLst/>
            </a:prstGeom>
            <a:ln>
              <a:tailEnd type="arrow"/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6" name="Tekstvak 25"/>
          <p:cNvSpPr txBox="1"/>
          <p:nvPr/>
        </p:nvSpPr>
        <p:spPr>
          <a:xfrm>
            <a:off x="828308" y="4077072"/>
            <a:ext cx="12234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/>
              <a:t>&lt;a, b, c&gt;</a:t>
            </a:r>
            <a:endParaRPr lang="en-GB" sz="2400" dirty="0"/>
          </a:p>
        </p:txBody>
      </p:sp>
      <p:sp>
        <p:nvSpPr>
          <p:cNvPr id="3" name="Tekstvak 2"/>
          <p:cNvSpPr txBox="1"/>
          <p:nvPr/>
        </p:nvSpPr>
        <p:spPr>
          <a:xfrm>
            <a:off x="598824" y="2046327"/>
            <a:ext cx="1596912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1"/>
            <a:r>
              <a:rPr lang="en-GB" sz="2800" dirty="0"/>
              <a:t>(</a:t>
            </a:r>
            <a:r>
              <a:rPr lang="en-GB" sz="2800" dirty="0" err="1"/>
              <a:t>b,c</a:t>
            </a:r>
            <a:r>
              <a:rPr lang="en-GB" sz="2800" dirty="0"/>
              <a:t>) 1</a:t>
            </a:r>
          </a:p>
          <a:p>
            <a:pPr lvl="1"/>
            <a:r>
              <a:rPr lang="en-GB" sz="2800" dirty="0"/>
              <a:t>(</a:t>
            </a:r>
            <a:r>
              <a:rPr lang="en-GB" sz="2800" dirty="0" err="1"/>
              <a:t>b,d</a:t>
            </a:r>
            <a:r>
              <a:rPr lang="en-GB" sz="2800" dirty="0"/>
              <a:t>) 1</a:t>
            </a:r>
          </a:p>
          <a:p>
            <a:pPr lvl="1"/>
            <a:r>
              <a:rPr lang="en-GB" sz="2800" dirty="0"/>
              <a:t>(</a:t>
            </a:r>
            <a:r>
              <a:rPr lang="en-GB" sz="2800" dirty="0" err="1"/>
              <a:t>b,e</a:t>
            </a:r>
            <a:r>
              <a:rPr lang="en-GB" sz="2800" dirty="0"/>
              <a:t>) 1</a:t>
            </a:r>
          </a:p>
          <a:p>
            <a:pPr lvl="1"/>
            <a:r>
              <a:rPr lang="en-GB" sz="2800" dirty="0">
                <a:solidFill>
                  <a:srgbClr val="FF0000"/>
                </a:solidFill>
              </a:rPr>
              <a:t>(</a:t>
            </a:r>
            <a:r>
              <a:rPr lang="en-GB" sz="2800" dirty="0" err="1">
                <a:solidFill>
                  <a:srgbClr val="FF0000"/>
                </a:solidFill>
              </a:rPr>
              <a:t>b,a</a:t>
            </a:r>
            <a:r>
              <a:rPr lang="en-GB" sz="2800" dirty="0">
                <a:solidFill>
                  <a:srgbClr val="FF0000"/>
                </a:solidFill>
              </a:rPr>
              <a:t>) 1</a:t>
            </a:r>
            <a:endParaRPr lang="en-GB" sz="2800" dirty="0"/>
          </a:p>
          <a:p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299771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" decel="100000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" grpId="0" uiExpand="1" build="p"/>
      <p:bldP spid="108" grpId="0"/>
      <p:bldP spid="108" grpId="1"/>
      <p:bldP spid="26" grpId="0"/>
      <p:bldP spid="26" grpId="1"/>
      <p:bldP spid="3" grpId="0"/>
      <p:bldP spid="3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Split log</a:t>
            </a:r>
            <a:endParaRPr lang="en-GB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Sander Leemans</a:t>
            </a:r>
            <a:endParaRPr lang="en-GB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DD74-9364-4219-B77C-357BEA04F09E}" type="slidenum">
              <a:rPr lang="en-GB" smtClean="0"/>
              <a:t>15</a:t>
            </a:fld>
            <a:endParaRPr lang="en-GB"/>
          </a:p>
        </p:txBody>
      </p:sp>
      <p:pic>
        <p:nvPicPr>
          <p:cNvPr id="7" name="Picture 2" descr="C:\Users\sleemans\Desktop\Actions-view-filter-icon[2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548680"/>
            <a:ext cx="609600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ep 2"/>
          <p:cNvGrpSpPr/>
          <p:nvPr/>
        </p:nvGrpSpPr>
        <p:grpSpPr>
          <a:xfrm>
            <a:off x="5343641" y="1340768"/>
            <a:ext cx="2251219" cy="1000125"/>
            <a:chOff x="5343641" y="1340768"/>
            <a:chExt cx="2251219" cy="1000125"/>
          </a:xfrm>
        </p:grpSpPr>
        <p:pic>
          <p:nvPicPr>
            <p:cNvPr id="8" name="Picture 2" descr="G:\presentations\PhD club - AIS meeting\processTree-seq2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08104" y="1340768"/>
              <a:ext cx="1846262" cy="10001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ekstvak 8"/>
            <p:cNvSpPr txBox="1"/>
            <p:nvPr/>
          </p:nvSpPr>
          <p:spPr>
            <a:xfrm>
              <a:off x="5343641" y="1671191"/>
              <a:ext cx="52450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400" dirty="0" smtClean="0"/>
                <a:t>{a}</a:t>
              </a:r>
              <a:endParaRPr lang="en-GB" sz="2400" dirty="0"/>
            </a:p>
          </p:txBody>
        </p:sp>
        <p:sp>
          <p:nvSpPr>
            <p:cNvPr id="10" name="Tekstvak 9"/>
            <p:cNvSpPr txBox="1"/>
            <p:nvPr/>
          </p:nvSpPr>
          <p:spPr>
            <a:xfrm>
              <a:off x="7055930" y="1700808"/>
              <a:ext cx="53893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400" dirty="0" smtClean="0"/>
                <a:t>{</a:t>
              </a:r>
              <a:r>
                <a:rPr lang="en-GB" sz="2400" dirty="0"/>
                <a:t>b</a:t>
              </a:r>
              <a:r>
                <a:rPr lang="en-GB" sz="2400" dirty="0" smtClean="0"/>
                <a:t>}</a:t>
              </a:r>
              <a:endParaRPr lang="en-GB" sz="2400" dirty="0"/>
            </a:p>
          </p:txBody>
        </p:sp>
      </p:grpSp>
      <p:sp>
        <p:nvSpPr>
          <p:cNvPr id="11" name="Tekstvak 10"/>
          <p:cNvSpPr txBox="1"/>
          <p:nvPr/>
        </p:nvSpPr>
        <p:spPr>
          <a:xfrm>
            <a:off x="2195736" y="2428090"/>
            <a:ext cx="18053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/>
              <a:t>&lt;</a:t>
            </a:r>
            <a:r>
              <a:rPr lang="en-GB" sz="2400" dirty="0" err="1" smtClean="0"/>
              <a:t>a,a,a,b,b,b</a:t>
            </a:r>
            <a:r>
              <a:rPr lang="en-GB" sz="2400" dirty="0" smtClean="0"/>
              <a:t>&gt;</a:t>
            </a:r>
            <a:endParaRPr lang="en-GB" sz="2400" dirty="0"/>
          </a:p>
        </p:txBody>
      </p:sp>
      <p:sp>
        <p:nvSpPr>
          <p:cNvPr id="12" name="Tekstvak 11"/>
          <p:cNvSpPr txBox="1"/>
          <p:nvPr/>
        </p:nvSpPr>
        <p:spPr>
          <a:xfrm>
            <a:off x="2195736" y="3687415"/>
            <a:ext cx="18053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/>
              <a:t>&lt;</a:t>
            </a:r>
            <a:r>
              <a:rPr lang="en-GB" sz="2400" dirty="0" err="1" smtClean="0"/>
              <a:t>a,a,b,b,a,b</a:t>
            </a:r>
            <a:r>
              <a:rPr lang="en-GB" sz="2400" dirty="0" smtClean="0"/>
              <a:t>&gt;</a:t>
            </a:r>
            <a:endParaRPr lang="en-GB" sz="2400" dirty="0"/>
          </a:p>
        </p:txBody>
      </p:sp>
      <p:sp>
        <p:nvSpPr>
          <p:cNvPr id="13" name="Tekstvak 12"/>
          <p:cNvSpPr txBox="1"/>
          <p:nvPr/>
        </p:nvSpPr>
        <p:spPr>
          <a:xfrm>
            <a:off x="4932040" y="3975447"/>
            <a:ext cx="10887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/>
              <a:t>&lt;</a:t>
            </a:r>
            <a:r>
              <a:rPr lang="en-GB" sz="2400" dirty="0" err="1" smtClean="0"/>
              <a:t>a,a,a</a:t>
            </a:r>
            <a:r>
              <a:rPr lang="en-GB" sz="2400" dirty="0" smtClean="0"/>
              <a:t>&gt;</a:t>
            </a:r>
            <a:endParaRPr lang="en-GB" sz="2400" dirty="0"/>
          </a:p>
        </p:txBody>
      </p:sp>
      <p:sp>
        <p:nvSpPr>
          <p:cNvPr id="14" name="Tekstvak 13"/>
          <p:cNvSpPr txBox="1"/>
          <p:nvPr/>
        </p:nvSpPr>
        <p:spPr>
          <a:xfrm>
            <a:off x="7291268" y="3975447"/>
            <a:ext cx="6543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/>
              <a:t>&lt;b&gt;</a:t>
            </a:r>
            <a:endParaRPr lang="en-GB" sz="2400" dirty="0"/>
          </a:p>
        </p:txBody>
      </p:sp>
      <p:sp>
        <p:nvSpPr>
          <p:cNvPr id="15" name="Tekstvak 14"/>
          <p:cNvSpPr txBox="1"/>
          <p:nvPr/>
        </p:nvSpPr>
        <p:spPr>
          <a:xfrm>
            <a:off x="4932040" y="3429000"/>
            <a:ext cx="8643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/>
              <a:t>&lt;</a:t>
            </a:r>
            <a:r>
              <a:rPr lang="en-GB" sz="2400" dirty="0" err="1" smtClean="0"/>
              <a:t>a,a</a:t>
            </a:r>
            <a:r>
              <a:rPr lang="en-GB" sz="2400" dirty="0" smtClean="0"/>
              <a:t>&gt;</a:t>
            </a:r>
            <a:endParaRPr lang="en-GB" sz="2400" dirty="0"/>
          </a:p>
        </p:txBody>
      </p:sp>
      <p:sp>
        <p:nvSpPr>
          <p:cNvPr id="16" name="Tekstvak 15"/>
          <p:cNvSpPr txBox="1"/>
          <p:nvPr/>
        </p:nvSpPr>
        <p:spPr>
          <a:xfrm>
            <a:off x="7302030" y="3429000"/>
            <a:ext cx="11320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/>
              <a:t>&lt;</a:t>
            </a:r>
            <a:r>
              <a:rPr lang="en-GB" sz="2400" dirty="0" err="1" smtClean="0"/>
              <a:t>b,b,b</a:t>
            </a:r>
            <a:r>
              <a:rPr lang="en-GB" sz="2400" dirty="0" smtClean="0"/>
              <a:t>&gt;</a:t>
            </a:r>
            <a:endParaRPr lang="en-GB" sz="2400" dirty="0"/>
          </a:p>
        </p:txBody>
      </p:sp>
      <p:cxnSp>
        <p:nvCxnSpPr>
          <p:cNvPr id="17" name="Rechte verbindingslijn 16"/>
          <p:cNvCxnSpPr/>
          <p:nvPr/>
        </p:nvCxnSpPr>
        <p:spPr>
          <a:xfrm>
            <a:off x="3516594" y="3831431"/>
            <a:ext cx="7275" cy="461665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1" name="Rechte verbindingslijn 20"/>
          <p:cNvCxnSpPr/>
          <p:nvPr/>
        </p:nvCxnSpPr>
        <p:spPr>
          <a:xfrm>
            <a:off x="2843808" y="3573016"/>
            <a:ext cx="7275" cy="461665"/>
          </a:xfrm>
          <a:prstGeom prst="line">
            <a:avLst/>
          </a:prstGeom>
          <a:ln>
            <a:solidFill>
              <a:srgbClr val="FF0000"/>
            </a:solidFill>
            <a:prstDash val="sysDash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2" name="Tekstvak 21"/>
          <p:cNvSpPr txBox="1"/>
          <p:nvPr/>
        </p:nvSpPr>
        <p:spPr>
          <a:xfrm>
            <a:off x="4932040" y="2420888"/>
            <a:ext cx="10887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/>
              <a:t>&lt;</a:t>
            </a:r>
            <a:r>
              <a:rPr lang="en-GB" sz="2400" dirty="0" err="1" smtClean="0"/>
              <a:t>a,a,a</a:t>
            </a:r>
            <a:r>
              <a:rPr lang="en-GB" sz="2400" dirty="0" smtClean="0"/>
              <a:t>&gt;</a:t>
            </a:r>
            <a:endParaRPr lang="en-GB" sz="2400" dirty="0"/>
          </a:p>
        </p:txBody>
      </p:sp>
      <p:sp>
        <p:nvSpPr>
          <p:cNvPr id="23" name="Tekstvak 22"/>
          <p:cNvSpPr txBox="1"/>
          <p:nvPr/>
        </p:nvSpPr>
        <p:spPr>
          <a:xfrm>
            <a:off x="7302030" y="2420888"/>
            <a:ext cx="11320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/>
              <a:t>&lt;</a:t>
            </a:r>
            <a:r>
              <a:rPr lang="en-GB" sz="2400" dirty="0" err="1" smtClean="0"/>
              <a:t>b,b,b</a:t>
            </a:r>
            <a:r>
              <a:rPr lang="en-GB" sz="2400" dirty="0" smtClean="0"/>
              <a:t>&gt;</a:t>
            </a:r>
            <a:endParaRPr lang="en-GB" sz="2400" dirty="0"/>
          </a:p>
        </p:txBody>
      </p:sp>
      <p:cxnSp>
        <p:nvCxnSpPr>
          <p:cNvPr id="20" name="Rechte verbindingslijn 19"/>
          <p:cNvCxnSpPr/>
          <p:nvPr/>
        </p:nvCxnSpPr>
        <p:spPr>
          <a:xfrm>
            <a:off x="3052557" y="2463279"/>
            <a:ext cx="7275" cy="461665"/>
          </a:xfrm>
          <a:prstGeom prst="line">
            <a:avLst/>
          </a:prstGeom>
          <a:ln>
            <a:solidFill>
              <a:srgbClr val="FF0000"/>
            </a:solidFill>
            <a:prstDash val="sysDash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Rechte verbindingslijn met pijl 17"/>
          <p:cNvCxnSpPr/>
          <p:nvPr/>
        </p:nvCxnSpPr>
        <p:spPr>
          <a:xfrm>
            <a:off x="4001038" y="3681028"/>
            <a:ext cx="722518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5" name="Rechte verbindingslijn met pijl 24"/>
          <p:cNvCxnSpPr/>
          <p:nvPr/>
        </p:nvCxnSpPr>
        <p:spPr>
          <a:xfrm>
            <a:off x="4001038" y="4190246"/>
            <a:ext cx="722518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Ovaal 23"/>
          <p:cNvSpPr/>
          <p:nvPr/>
        </p:nvSpPr>
        <p:spPr>
          <a:xfrm>
            <a:off x="3347864" y="3645024"/>
            <a:ext cx="151962" cy="137629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8" name="Groep 27"/>
          <p:cNvGrpSpPr/>
          <p:nvPr/>
        </p:nvGrpSpPr>
        <p:grpSpPr>
          <a:xfrm>
            <a:off x="2907870" y="4083459"/>
            <a:ext cx="375932" cy="137629"/>
            <a:chOff x="2907870" y="4083459"/>
            <a:chExt cx="375932" cy="137629"/>
          </a:xfrm>
        </p:grpSpPr>
        <p:sp>
          <p:nvSpPr>
            <p:cNvPr id="26" name="Ovaal 25"/>
            <p:cNvSpPr/>
            <p:nvPr/>
          </p:nvSpPr>
          <p:spPr>
            <a:xfrm>
              <a:off x="3131840" y="4083459"/>
              <a:ext cx="151962" cy="137629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Ovaal 26"/>
            <p:cNvSpPr/>
            <p:nvPr/>
          </p:nvSpPr>
          <p:spPr>
            <a:xfrm>
              <a:off x="2907870" y="4083459"/>
              <a:ext cx="151962" cy="137629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235228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500"/>
                            </p:stCondLst>
                            <p:childTnLst>
                              <p:par>
                                <p:cTn id="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  <p:bldP spid="22" grpId="0"/>
      <p:bldP spid="23" grpId="0"/>
      <p:bldP spid="2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leemans\Desktop\Actions-view-filter-icon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4640" y="3289920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</a:t>
            </a:r>
            <a:r>
              <a:rPr lang="en-GB" dirty="0" smtClean="0"/>
              <a:t>utline</a:t>
            </a:r>
            <a:endParaRPr lang="en-GB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Sander Leemans</a:t>
            </a:r>
            <a:endParaRPr lang="en-GB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DD74-9364-4219-B77C-357BEA04F09E}" type="slidenum">
              <a:rPr lang="en-GB" smtClean="0"/>
              <a:t>16</a:t>
            </a:fld>
            <a:endParaRPr lang="en-GB"/>
          </a:p>
        </p:txBody>
      </p:sp>
      <p:pic>
        <p:nvPicPr>
          <p:cNvPr id="6" name="Picture 2" descr="D:\svn\presentations\20130612 PhD club\log-bi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161064"/>
            <a:ext cx="1219200" cy="2017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Groep 8"/>
          <p:cNvGrpSpPr/>
          <p:nvPr/>
        </p:nvGrpSpPr>
        <p:grpSpPr>
          <a:xfrm>
            <a:off x="5239438" y="2590335"/>
            <a:ext cx="3542773" cy="1325239"/>
            <a:chOff x="3460522" y="3790003"/>
            <a:chExt cx="5607332" cy="2097524"/>
          </a:xfrm>
        </p:grpSpPr>
        <p:cxnSp>
          <p:nvCxnSpPr>
            <p:cNvPr id="10" name="Rechte verbindingslijn met pijl 9"/>
            <p:cNvCxnSpPr>
              <a:stCxn id="45" idx="3"/>
              <a:endCxn id="50" idx="2"/>
            </p:cNvCxnSpPr>
            <p:nvPr/>
          </p:nvCxnSpPr>
          <p:spPr>
            <a:xfrm>
              <a:off x="7123638" y="5126797"/>
              <a:ext cx="21602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11" name="Rechte verbindingslijn met pijl 10"/>
            <p:cNvCxnSpPr>
              <a:stCxn id="49" idx="6"/>
              <a:endCxn id="44" idx="1"/>
            </p:cNvCxnSpPr>
            <p:nvPr/>
          </p:nvCxnSpPr>
          <p:spPr>
            <a:xfrm>
              <a:off x="5260722" y="5126797"/>
              <a:ext cx="20673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12" name="Rechte verbindingslijn met pijl 11"/>
            <p:cNvCxnSpPr>
              <a:stCxn id="44" idx="3"/>
              <a:endCxn id="14" idx="2"/>
            </p:cNvCxnSpPr>
            <p:nvPr/>
          </p:nvCxnSpPr>
          <p:spPr>
            <a:xfrm>
              <a:off x="5843174" y="5126797"/>
              <a:ext cx="27235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13" name="Rechte verbindingslijn met pijl 12"/>
            <p:cNvCxnSpPr>
              <a:stCxn id="14" idx="6"/>
              <a:endCxn id="45" idx="1"/>
            </p:cNvCxnSpPr>
            <p:nvPr/>
          </p:nvCxnSpPr>
          <p:spPr>
            <a:xfrm>
              <a:off x="6484858" y="5126797"/>
              <a:ext cx="26788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14" name="Ovaal 13"/>
            <p:cNvSpPr/>
            <p:nvPr/>
          </p:nvSpPr>
          <p:spPr>
            <a:xfrm>
              <a:off x="6115526" y="4942131"/>
              <a:ext cx="369332" cy="369332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15" name="Rechte verbindingslijn met pijl 14"/>
            <p:cNvCxnSpPr>
              <a:stCxn id="27" idx="3"/>
              <a:endCxn id="49" idx="2"/>
            </p:cNvCxnSpPr>
            <p:nvPr/>
          </p:nvCxnSpPr>
          <p:spPr>
            <a:xfrm>
              <a:off x="4675366" y="5126797"/>
              <a:ext cx="21602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16" name="Rechte verbindingslijn met pijl 15"/>
            <p:cNvCxnSpPr>
              <a:stCxn id="50" idx="6"/>
              <a:endCxn id="25" idx="1"/>
            </p:cNvCxnSpPr>
            <p:nvPr/>
          </p:nvCxnSpPr>
          <p:spPr>
            <a:xfrm>
              <a:off x="7708994" y="5126797"/>
              <a:ext cx="18658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grpSp>
          <p:nvGrpSpPr>
            <p:cNvPr id="17" name="Groep 16"/>
            <p:cNvGrpSpPr/>
            <p:nvPr/>
          </p:nvGrpSpPr>
          <p:grpSpPr>
            <a:xfrm>
              <a:off x="4891390" y="4942131"/>
              <a:ext cx="2817604" cy="760730"/>
              <a:chOff x="4716016" y="2416160"/>
              <a:chExt cx="2817604" cy="760730"/>
            </a:xfrm>
          </p:grpSpPr>
          <p:cxnSp>
            <p:nvCxnSpPr>
              <p:cNvPr id="47" name="Gebogen verbindingslijn 46"/>
              <p:cNvCxnSpPr>
                <a:stCxn id="50" idx="4"/>
                <a:endCxn id="46" idx="3"/>
              </p:cNvCxnSpPr>
              <p:nvPr/>
            </p:nvCxnSpPr>
            <p:spPr>
              <a:xfrm rot="5400000">
                <a:off x="6628874" y="2456810"/>
                <a:ext cx="391398" cy="1048762"/>
              </a:xfrm>
              <a:prstGeom prst="bentConnector2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48" name="Gebogen verbindingslijn 47"/>
              <p:cNvCxnSpPr>
                <a:stCxn id="46" idx="1"/>
                <a:endCxn id="49" idx="4"/>
              </p:cNvCxnSpPr>
              <p:nvPr/>
            </p:nvCxnSpPr>
            <p:spPr>
              <a:xfrm rot="10800000">
                <a:off x="4900682" y="2785492"/>
                <a:ext cx="1039470" cy="391398"/>
              </a:xfrm>
              <a:prstGeom prst="bentConnector2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sp>
            <p:nvSpPr>
              <p:cNvPr id="49" name="Ovaal 48"/>
              <p:cNvSpPr/>
              <p:nvPr/>
            </p:nvSpPr>
            <p:spPr>
              <a:xfrm>
                <a:off x="4716016" y="2416160"/>
                <a:ext cx="369332" cy="369332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50" name="Ovaal 49"/>
              <p:cNvSpPr/>
              <p:nvPr/>
            </p:nvSpPr>
            <p:spPr>
              <a:xfrm>
                <a:off x="7164288" y="2416160"/>
                <a:ext cx="369332" cy="369332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</p:grpSp>
        <p:sp>
          <p:nvSpPr>
            <p:cNvPr id="18" name="Ovaal 17"/>
            <p:cNvSpPr/>
            <p:nvPr/>
          </p:nvSpPr>
          <p:spPr>
            <a:xfrm>
              <a:off x="3667254" y="4510083"/>
              <a:ext cx="369332" cy="369332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19" name="Rechte verbindingslijn met pijl 18"/>
            <p:cNvCxnSpPr>
              <a:endCxn id="18" idx="2"/>
            </p:cNvCxnSpPr>
            <p:nvPr/>
          </p:nvCxnSpPr>
          <p:spPr>
            <a:xfrm>
              <a:off x="3460522" y="4694749"/>
              <a:ext cx="20673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20" name="Rechte verbindingslijn met pijl 19"/>
            <p:cNvCxnSpPr>
              <a:stCxn id="18" idx="7"/>
              <a:endCxn id="28" idx="1"/>
            </p:cNvCxnSpPr>
            <p:nvPr/>
          </p:nvCxnSpPr>
          <p:spPr>
            <a:xfrm flipV="1">
              <a:off x="3982499" y="4262701"/>
              <a:ext cx="620859" cy="30146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21" name="Rechte verbindingslijn met pijl 20"/>
            <p:cNvCxnSpPr>
              <a:stCxn id="39" idx="3"/>
              <a:endCxn id="22" idx="1"/>
            </p:cNvCxnSpPr>
            <p:nvPr/>
          </p:nvCxnSpPr>
          <p:spPr>
            <a:xfrm>
              <a:off x="7987734" y="4271993"/>
              <a:ext cx="558143" cy="292177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22" name="Ovaal 21"/>
            <p:cNvSpPr/>
            <p:nvPr/>
          </p:nvSpPr>
          <p:spPr>
            <a:xfrm>
              <a:off x="8491790" y="4510083"/>
              <a:ext cx="369332" cy="369332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23" name="Rechte verbindingslijn met pijl 22"/>
            <p:cNvCxnSpPr>
              <a:stCxn id="22" idx="6"/>
            </p:cNvCxnSpPr>
            <p:nvPr/>
          </p:nvCxnSpPr>
          <p:spPr>
            <a:xfrm>
              <a:off x="8861122" y="4694749"/>
              <a:ext cx="20673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24" name="Rechte verbindingslijn met pijl 23"/>
            <p:cNvCxnSpPr>
              <a:stCxn id="18" idx="5"/>
              <a:endCxn id="27" idx="1"/>
            </p:cNvCxnSpPr>
            <p:nvPr/>
          </p:nvCxnSpPr>
          <p:spPr>
            <a:xfrm>
              <a:off x="3982499" y="4825328"/>
              <a:ext cx="332827" cy="30146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25" name="Tekstvak 24"/>
            <p:cNvSpPr txBox="1"/>
            <p:nvPr/>
          </p:nvSpPr>
          <p:spPr>
            <a:xfrm>
              <a:off x="7895578" y="4942131"/>
              <a:ext cx="369332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nl-NL" dirty="0"/>
            </a:p>
          </p:txBody>
        </p:sp>
        <p:cxnSp>
          <p:nvCxnSpPr>
            <p:cNvPr id="26" name="Rechte verbindingslijn met pijl 25"/>
            <p:cNvCxnSpPr>
              <a:stCxn id="25" idx="3"/>
              <a:endCxn id="22" idx="3"/>
            </p:cNvCxnSpPr>
            <p:nvPr/>
          </p:nvCxnSpPr>
          <p:spPr>
            <a:xfrm flipV="1">
              <a:off x="8264910" y="4825328"/>
              <a:ext cx="280967" cy="30146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27" name="Tekstvak 26"/>
            <p:cNvSpPr txBox="1"/>
            <p:nvPr/>
          </p:nvSpPr>
          <p:spPr>
            <a:xfrm>
              <a:off x="4315326" y="4942131"/>
              <a:ext cx="360040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nl-NL" dirty="0"/>
            </a:p>
          </p:txBody>
        </p:sp>
        <p:sp>
          <p:nvSpPr>
            <p:cNvPr id="28" name="Tekstvak 27"/>
            <p:cNvSpPr txBox="1"/>
            <p:nvPr/>
          </p:nvSpPr>
          <p:spPr>
            <a:xfrm>
              <a:off x="4603358" y="4078035"/>
              <a:ext cx="349184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nl-NL" dirty="0"/>
            </a:p>
          </p:txBody>
        </p:sp>
        <p:sp>
          <p:nvSpPr>
            <p:cNvPr id="29" name="Ovaal 28"/>
            <p:cNvSpPr/>
            <p:nvPr/>
          </p:nvSpPr>
          <p:spPr>
            <a:xfrm>
              <a:off x="5395446" y="3790003"/>
              <a:ext cx="369332" cy="369332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30" name="Rechte verbindingslijn met pijl 29"/>
            <p:cNvCxnSpPr>
              <a:stCxn id="29" idx="6"/>
              <a:endCxn id="42" idx="1"/>
            </p:cNvCxnSpPr>
            <p:nvPr/>
          </p:nvCxnSpPr>
          <p:spPr>
            <a:xfrm>
              <a:off x="5764778" y="3974669"/>
              <a:ext cx="350748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31" name="Rechte verbindingslijn met pijl 30"/>
            <p:cNvCxnSpPr>
              <a:stCxn id="28" idx="3"/>
              <a:endCxn id="29" idx="2"/>
            </p:cNvCxnSpPr>
            <p:nvPr/>
          </p:nvCxnSpPr>
          <p:spPr>
            <a:xfrm flipV="1">
              <a:off x="4952542" y="3974669"/>
              <a:ext cx="442904" cy="28803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32" name="Ovaal 31"/>
            <p:cNvSpPr/>
            <p:nvPr/>
          </p:nvSpPr>
          <p:spPr>
            <a:xfrm>
              <a:off x="5395446" y="4366067"/>
              <a:ext cx="369332" cy="369332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33" name="Rechte verbindingslijn met pijl 32"/>
            <p:cNvCxnSpPr>
              <a:stCxn id="28" idx="3"/>
              <a:endCxn id="32" idx="2"/>
            </p:cNvCxnSpPr>
            <p:nvPr/>
          </p:nvCxnSpPr>
          <p:spPr>
            <a:xfrm>
              <a:off x="4952542" y="4262701"/>
              <a:ext cx="442904" cy="28803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34" name="Rechte verbindingslijn met pijl 33"/>
            <p:cNvCxnSpPr>
              <a:stCxn id="32" idx="6"/>
              <a:endCxn id="43" idx="1"/>
            </p:cNvCxnSpPr>
            <p:nvPr/>
          </p:nvCxnSpPr>
          <p:spPr>
            <a:xfrm>
              <a:off x="5764778" y="4550733"/>
              <a:ext cx="34592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35" name="Ovaal 34"/>
            <p:cNvSpPr/>
            <p:nvPr/>
          </p:nvSpPr>
          <p:spPr>
            <a:xfrm>
              <a:off x="6826314" y="3790003"/>
              <a:ext cx="369332" cy="369332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Ovaal 35"/>
            <p:cNvSpPr/>
            <p:nvPr/>
          </p:nvSpPr>
          <p:spPr>
            <a:xfrm>
              <a:off x="6826314" y="4366067"/>
              <a:ext cx="369332" cy="369332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37" name="Rechte verbindingslijn met pijl 36"/>
            <p:cNvCxnSpPr>
              <a:stCxn id="42" idx="3"/>
              <a:endCxn id="35" idx="2"/>
            </p:cNvCxnSpPr>
            <p:nvPr/>
          </p:nvCxnSpPr>
          <p:spPr>
            <a:xfrm>
              <a:off x="6480390" y="3974669"/>
              <a:ext cx="34592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38" name="Rechte verbindingslijn met pijl 37"/>
            <p:cNvCxnSpPr>
              <a:stCxn id="43" idx="3"/>
              <a:endCxn id="36" idx="2"/>
            </p:cNvCxnSpPr>
            <p:nvPr/>
          </p:nvCxnSpPr>
          <p:spPr>
            <a:xfrm>
              <a:off x="6475566" y="4550733"/>
              <a:ext cx="350748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39" name="Tekstvak 38"/>
            <p:cNvSpPr txBox="1"/>
            <p:nvPr/>
          </p:nvSpPr>
          <p:spPr>
            <a:xfrm>
              <a:off x="7627694" y="4087327"/>
              <a:ext cx="360040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nl-NL" dirty="0"/>
            </a:p>
          </p:txBody>
        </p:sp>
        <p:cxnSp>
          <p:nvCxnSpPr>
            <p:cNvPr id="40" name="Rechte verbindingslijn met pijl 39"/>
            <p:cNvCxnSpPr>
              <a:stCxn id="35" idx="6"/>
              <a:endCxn id="39" idx="1"/>
            </p:cNvCxnSpPr>
            <p:nvPr/>
          </p:nvCxnSpPr>
          <p:spPr>
            <a:xfrm>
              <a:off x="7195646" y="3974669"/>
              <a:ext cx="432048" cy="29732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41" name="Rechte verbindingslijn met pijl 40"/>
            <p:cNvCxnSpPr>
              <a:stCxn id="36" idx="6"/>
              <a:endCxn id="39" idx="1"/>
            </p:cNvCxnSpPr>
            <p:nvPr/>
          </p:nvCxnSpPr>
          <p:spPr>
            <a:xfrm flipV="1">
              <a:off x="7195646" y="4271993"/>
              <a:ext cx="432048" cy="27874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42" name="Tekstvak 41"/>
            <p:cNvSpPr txBox="1"/>
            <p:nvPr/>
          </p:nvSpPr>
          <p:spPr>
            <a:xfrm>
              <a:off x="6115526" y="3790003"/>
              <a:ext cx="364864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nl-NL" dirty="0"/>
            </a:p>
          </p:txBody>
        </p:sp>
        <p:sp>
          <p:nvSpPr>
            <p:cNvPr id="43" name="Tekstvak 42"/>
            <p:cNvSpPr txBox="1"/>
            <p:nvPr/>
          </p:nvSpPr>
          <p:spPr>
            <a:xfrm>
              <a:off x="6110702" y="4366067"/>
              <a:ext cx="364864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nl-NL" dirty="0"/>
            </a:p>
          </p:txBody>
        </p:sp>
        <p:sp>
          <p:nvSpPr>
            <p:cNvPr id="44" name="Tekstvak 43"/>
            <p:cNvSpPr txBox="1"/>
            <p:nvPr/>
          </p:nvSpPr>
          <p:spPr>
            <a:xfrm>
              <a:off x="5467454" y="4942131"/>
              <a:ext cx="375720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nl-NL" dirty="0"/>
            </a:p>
          </p:txBody>
        </p:sp>
        <p:sp>
          <p:nvSpPr>
            <p:cNvPr id="45" name="Tekstvak 44"/>
            <p:cNvSpPr txBox="1"/>
            <p:nvPr/>
          </p:nvSpPr>
          <p:spPr>
            <a:xfrm>
              <a:off x="6752742" y="4942131"/>
              <a:ext cx="370896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nl-NL" dirty="0"/>
            </a:p>
          </p:txBody>
        </p:sp>
        <p:sp>
          <p:nvSpPr>
            <p:cNvPr id="46" name="Tekstvak 45"/>
            <p:cNvSpPr txBox="1"/>
            <p:nvPr/>
          </p:nvSpPr>
          <p:spPr>
            <a:xfrm>
              <a:off x="6115526" y="5518195"/>
              <a:ext cx="360040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nl-NL" dirty="0"/>
            </a:p>
          </p:txBody>
        </p:sp>
      </p:grpSp>
      <p:sp>
        <p:nvSpPr>
          <p:cNvPr id="52" name="PIJL-RECHTS 51"/>
          <p:cNvSpPr/>
          <p:nvPr/>
        </p:nvSpPr>
        <p:spPr>
          <a:xfrm>
            <a:off x="2566148" y="2985793"/>
            <a:ext cx="2353989" cy="27117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58" name="Groep 57"/>
          <p:cNvGrpSpPr/>
          <p:nvPr/>
        </p:nvGrpSpPr>
        <p:grpSpPr>
          <a:xfrm>
            <a:off x="1293168" y="4348122"/>
            <a:ext cx="5735944" cy="1313126"/>
            <a:chOff x="1293168" y="4348122"/>
            <a:chExt cx="5735944" cy="1313126"/>
          </a:xfrm>
        </p:grpSpPr>
        <p:cxnSp>
          <p:nvCxnSpPr>
            <p:cNvPr id="53" name="Gebogen verbindingslijn 52"/>
            <p:cNvCxnSpPr/>
            <p:nvPr/>
          </p:nvCxnSpPr>
          <p:spPr>
            <a:xfrm rot="5400000" flipH="1">
              <a:off x="4116645" y="1524645"/>
              <a:ext cx="88989" cy="5735944"/>
            </a:xfrm>
            <a:prstGeom prst="bentConnector3">
              <a:avLst>
                <a:gd name="adj1" fmla="val -1395517"/>
              </a:avLst>
            </a:prstGeom>
            <a:ln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Tekstvak 54"/>
            <p:cNvSpPr txBox="1"/>
            <p:nvPr/>
          </p:nvSpPr>
          <p:spPr>
            <a:xfrm>
              <a:off x="3973427" y="5076473"/>
              <a:ext cx="37542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3200" dirty="0" smtClean="0"/>
                <a:t>?</a:t>
              </a:r>
              <a:endParaRPr lang="en-GB" sz="3200" dirty="0"/>
            </a:p>
          </p:txBody>
        </p:sp>
      </p:grpSp>
      <p:sp>
        <p:nvSpPr>
          <p:cNvPr id="56" name="Ovaal 55"/>
          <p:cNvSpPr/>
          <p:nvPr/>
        </p:nvSpPr>
        <p:spPr>
          <a:xfrm>
            <a:off x="2339752" y="2492896"/>
            <a:ext cx="2808312" cy="2049760"/>
          </a:xfrm>
          <a:prstGeom prst="ellipse">
            <a:avLst/>
          </a:prstGeom>
          <a:solidFill>
            <a:srgbClr val="4F81BD">
              <a:alpha val="2902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9" name="Ovaal 58"/>
          <p:cNvSpPr/>
          <p:nvPr/>
        </p:nvSpPr>
        <p:spPr>
          <a:xfrm>
            <a:off x="323528" y="3933056"/>
            <a:ext cx="7518496" cy="2241018"/>
          </a:xfrm>
          <a:prstGeom prst="ellipse">
            <a:avLst/>
          </a:prstGeom>
          <a:solidFill>
            <a:srgbClr val="4F81BD">
              <a:alpha val="2902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0006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  <p:bldP spid="5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Comparison</a:t>
            </a:r>
            <a:endParaRPr lang="en-GB" dirty="0"/>
          </a:p>
        </p:txBody>
      </p:sp>
      <p:sp>
        <p:nvSpPr>
          <p:cNvPr id="6" name="Tijdelijke aanduiding voor inhoud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12 logs, 5 miners</a:t>
            </a:r>
            <a:br>
              <a:rPr lang="en-GB" dirty="0" smtClean="0"/>
            </a:br>
            <a:endParaRPr lang="en-GB" dirty="0" smtClean="0"/>
          </a:p>
          <a:p>
            <a:r>
              <a:rPr lang="en-GB" dirty="0" smtClean="0"/>
              <a:t>Discover (&lt; 2 hours)</a:t>
            </a:r>
          </a:p>
          <a:p>
            <a:r>
              <a:rPr lang="en-GB" dirty="0" smtClean="0"/>
              <a:t>(Convert to Petri net)</a:t>
            </a:r>
          </a:p>
          <a:p>
            <a:r>
              <a:rPr lang="en-GB" dirty="0" smtClean="0"/>
              <a:t>Measure</a:t>
            </a:r>
            <a:endParaRPr lang="en-GB" dirty="0"/>
          </a:p>
        </p:txBody>
      </p:sp>
      <p:sp>
        <p:nvSpPr>
          <p:cNvPr id="7" name="Tijdelijke aanduiding voor inhoud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 smtClean="0"/>
              <a:t>Inductive Miner</a:t>
            </a:r>
          </a:p>
          <a:p>
            <a:r>
              <a:rPr lang="en-GB" dirty="0" smtClean="0"/>
              <a:t>Inductive Miner - infrequent</a:t>
            </a:r>
          </a:p>
          <a:p>
            <a:r>
              <a:rPr lang="en-GB" dirty="0" smtClean="0"/>
              <a:t>Heuristics Miner</a:t>
            </a:r>
          </a:p>
          <a:p>
            <a:r>
              <a:rPr lang="en-GB" dirty="0" smtClean="0"/>
              <a:t>Integer Linear Programming Miner</a:t>
            </a:r>
          </a:p>
          <a:p>
            <a:r>
              <a:rPr lang="en-GB" dirty="0" smtClean="0"/>
              <a:t>Evolutionary Tree Miner</a:t>
            </a:r>
          </a:p>
          <a:p>
            <a:r>
              <a:rPr lang="en-GB" dirty="0" smtClean="0"/>
              <a:t>(Flower model)</a:t>
            </a:r>
          </a:p>
          <a:p>
            <a:r>
              <a:rPr lang="en-GB" dirty="0" smtClean="0"/>
              <a:t>(Trace model)</a:t>
            </a:r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Sander Leemans</a:t>
            </a:r>
            <a:endParaRPr lang="en-GB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DD74-9364-4219-B77C-357BEA04F09E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5676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</a:t>
            </a:r>
            <a:r>
              <a:rPr lang="en-GB" dirty="0" smtClean="0"/>
              <a:t>omparison</a:t>
            </a:r>
            <a:endParaRPr lang="en-GB" dirty="0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Sander Leemans</a:t>
            </a:r>
            <a:endParaRPr lang="en-GB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DD74-9364-4219-B77C-357BEA04F09E}" type="slidenum">
              <a:rPr lang="en-GB" smtClean="0"/>
              <a:t>18</a:t>
            </a:fld>
            <a:endParaRPr lang="en-GB"/>
          </a:p>
        </p:txBody>
      </p:sp>
      <p:graphicFrame>
        <p:nvGraphicFramePr>
          <p:cNvPr id="10" name="Grafiek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22732062"/>
              </p:ext>
            </p:extLst>
          </p:nvPr>
        </p:nvGraphicFramePr>
        <p:xfrm>
          <a:off x="107504" y="1052736"/>
          <a:ext cx="8928992" cy="5760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hthoek 4"/>
          <p:cNvSpPr/>
          <p:nvPr/>
        </p:nvSpPr>
        <p:spPr>
          <a:xfrm>
            <a:off x="3707904" y="1149127"/>
            <a:ext cx="936104" cy="28803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hthoek 6"/>
          <p:cNvSpPr/>
          <p:nvPr/>
        </p:nvSpPr>
        <p:spPr>
          <a:xfrm>
            <a:off x="6156176" y="2204864"/>
            <a:ext cx="936104" cy="28803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hthoek 7"/>
          <p:cNvSpPr/>
          <p:nvPr/>
        </p:nvSpPr>
        <p:spPr>
          <a:xfrm>
            <a:off x="6588224" y="4365104"/>
            <a:ext cx="1368152" cy="28803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hthoek 8"/>
          <p:cNvSpPr/>
          <p:nvPr/>
        </p:nvSpPr>
        <p:spPr>
          <a:xfrm>
            <a:off x="5220072" y="6155779"/>
            <a:ext cx="936104" cy="28803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hthoek 10"/>
          <p:cNvSpPr/>
          <p:nvPr/>
        </p:nvSpPr>
        <p:spPr>
          <a:xfrm>
            <a:off x="1115616" y="2204864"/>
            <a:ext cx="1008112" cy="28803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hthoek 11"/>
          <p:cNvSpPr/>
          <p:nvPr/>
        </p:nvSpPr>
        <p:spPr>
          <a:xfrm>
            <a:off x="611560" y="4365104"/>
            <a:ext cx="1080120" cy="28803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hthoek 12"/>
          <p:cNvSpPr/>
          <p:nvPr/>
        </p:nvSpPr>
        <p:spPr>
          <a:xfrm>
            <a:off x="1907704" y="6165304"/>
            <a:ext cx="1099170" cy="28803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906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</a:t>
            </a:r>
            <a:r>
              <a:rPr lang="en-GB" dirty="0" smtClean="0"/>
              <a:t>omparison</a:t>
            </a:r>
            <a:endParaRPr lang="en-GB" dirty="0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Sander Leemans</a:t>
            </a:r>
            <a:endParaRPr lang="en-GB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DD74-9364-4219-B77C-357BEA04F09E}" type="slidenum">
              <a:rPr lang="en-GB" smtClean="0"/>
              <a:t>19</a:t>
            </a:fld>
            <a:endParaRPr lang="en-GB"/>
          </a:p>
        </p:txBody>
      </p:sp>
      <p:graphicFrame>
        <p:nvGraphicFramePr>
          <p:cNvPr id="10" name="Grafiek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25125319"/>
              </p:ext>
            </p:extLst>
          </p:nvPr>
        </p:nvGraphicFramePr>
        <p:xfrm>
          <a:off x="107504" y="1052736"/>
          <a:ext cx="8928992" cy="5760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40071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Process discovery</a:t>
            </a:r>
            <a:endParaRPr lang="en-GB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Sander Leemans</a:t>
            </a:r>
            <a:endParaRPr lang="en-GB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DD74-9364-4219-B77C-357BEA04F09E}" type="slidenum">
              <a:rPr lang="en-GB" smtClean="0"/>
              <a:t>2</a:t>
            </a:fld>
            <a:endParaRPr lang="en-GB"/>
          </a:p>
        </p:txBody>
      </p:sp>
      <p:pic>
        <p:nvPicPr>
          <p:cNvPr id="55" name="Picture 2" descr="D:\svn\presentations\20130612 PhD club\log-bi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161064"/>
            <a:ext cx="1219200" cy="2017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" name="PIJL-RECHTS 55"/>
          <p:cNvSpPr/>
          <p:nvPr/>
        </p:nvSpPr>
        <p:spPr>
          <a:xfrm>
            <a:off x="2566148" y="2985793"/>
            <a:ext cx="2353989" cy="27117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57" name="Groep 56"/>
          <p:cNvGrpSpPr/>
          <p:nvPr/>
        </p:nvGrpSpPr>
        <p:grpSpPr>
          <a:xfrm>
            <a:off x="5239438" y="2590335"/>
            <a:ext cx="3542773" cy="1325239"/>
            <a:chOff x="3460522" y="3790003"/>
            <a:chExt cx="5607332" cy="2097524"/>
          </a:xfrm>
        </p:grpSpPr>
        <p:cxnSp>
          <p:nvCxnSpPr>
            <p:cNvPr id="58" name="Rechte verbindingslijn met pijl 57"/>
            <p:cNvCxnSpPr>
              <a:stCxn id="93" idx="3"/>
              <a:endCxn id="98" idx="2"/>
            </p:cNvCxnSpPr>
            <p:nvPr/>
          </p:nvCxnSpPr>
          <p:spPr>
            <a:xfrm>
              <a:off x="7123638" y="5126797"/>
              <a:ext cx="21602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59" name="Rechte verbindingslijn met pijl 58"/>
            <p:cNvCxnSpPr>
              <a:stCxn id="97" idx="6"/>
              <a:endCxn id="92" idx="1"/>
            </p:cNvCxnSpPr>
            <p:nvPr/>
          </p:nvCxnSpPr>
          <p:spPr>
            <a:xfrm>
              <a:off x="5260722" y="5126797"/>
              <a:ext cx="20673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60" name="Rechte verbindingslijn met pijl 59"/>
            <p:cNvCxnSpPr>
              <a:stCxn id="92" idx="3"/>
              <a:endCxn id="62" idx="2"/>
            </p:cNvCxnSpPr>
            <p:nvPr/>
          </p:nvCxnSpPr>
          <p:spPr>
            <a:xfrm>
              <a:off x="5843174" y="5126797"/>
              <a:ext cx="27235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61" name="Rechte verbindingslijn met pijl 60"/>
            <p:cNvCxnSpPr>
              <a:stCxn id="62" idx="6"/>
              <a:endCxn id="93" idx="1"/>
            </p:cNvCxnSpPr>
            <p:nvPr/>
          </p:nvCxnSpPr>
          <p:spPr>
            <a:xfrm>
              <a:off x="6484858" y="5126797"/>
              <a:ext cx="26788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62" name="Ovaal 61"/>
            <p:cNvSpPr/>
            <p:nvPr/>
          </p:nvSpPr>
          <p:spPr>
            <a:xfrm>
              <a:off x="6115526" y="4942131"/>
              <a:ext cx="369332" cy="369332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63" name="Rechte verbindingslijn met pijl 62"/>
            <p:cNvCxnSpPr>
              <a:stCxn id="75" idx="3"/>
              <a:endCxn id="97" idx="2"/>
            </p:cNvCxnSpPr>
            <p:nvPr/>
          </p:nvCxnSpPr>
          <p:spPr>
            <a:xfrm>
              <a:off x="4675366" y="5126797"/>
              <a:ext cx="21602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64" name="Rechte verbindingslijn met pijl 63"/>
            <p:cNvCxnSpPr>
              <a:stCxn id="98" idx="6"/>
              <a:endCxn id="73" idx="1"/>
            </p:cNvCxnSpPr>
            <p:nvPr/>
          </p:nvCxnSpPr>
          <p:spPr>
            <a:xfrm>
              <a:off x="7708994" y="5126797"/>
              <a:ext cx="18658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grpSp>
          <p:nvGrpSpPr>
            <p:cNvPr id="65" name="Groep 64"/>
            <p:cNvGrpSpPr/>
            <p:nvPr/>
          </p:nvGrpSpPr>
          <p:grpSpPr>
            <a:xfrm>
              <a:off x="4891390" y="4942131"/>
              <a:ext cx="2817604" cy="760730"/>
              <a:chOff x="4716016" y="2416160"/>
              <a:chExt cx="2817604" cy="760730"/>
            </a:xfrm>
          </p:grpSpPr>
          <p:cxnSp>
            <p:nvCxnSpPr>
              <p:cNvPr id="95" name="Gebogen verbindingslijn 94"/>
              <p:cNvCxnSpPr>
                <a:stCxn id="98" idx="4"/>
                <a:endCxn id="94" idx="3"/>
              </p:cNvCxnSpPr>
              <p:nvPr/>
            </p:nvCxnSpPr>
            <p:spPr>
              <a:xfrm rot="5400000">
                <a:off x="6628874" y="2456810"/>
                <a:ext cx="391398" cy="1048762"/>
              </a:xfrm>
              <a:prstGeom prst="bentConnector2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96" name="Gebogen verbindingslijn 95"/>
              <p:cNvCxnSpPr>
                <a:stCxn id="94" idx="1"/>
                <a:endCxn id="97" idx="4"/>
              </p:cNvCxnSpPr>
              <p:nvPr/>
            </p:nvCxnSpPr>
            <p:spPr>
              <a:xfrm rot="10800000">
                <a:off x="4900682" y="2785492"/>
                <a:ext cx="1039470" cy="391398"/>
              </a:xfrm>
              <a:prstGeom prst="bentConnector2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sp>
            <p:nvSpPr>
              <p:cNvPr id="97" name="Ovaal 96"/>
              <p:cNvSpPr/>
              <p:nvPr/>
            </p:nvSpPr>
            <p:spPr>
              <a:xfrm>
                <a:off x="4716016" y="2416160"/>
                <a:ext cx="369332" cy="369332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98" name="Ovaal 97"/>
              <p:cNvSpPr/>
              <p:nvPr/>
            </p:nvSpPr>
            <p:spPr>
              <a:xfrm>
                <a:off x="7164288" y="2416160"/>
                <a:ext cx="369332" cy="369332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</p:grpSp>
        <p:sp>
          <p:nvSpPr>
            <p:cNvPr id="66" name="Ovaal 65"/>
            <p:cNvSpPr/>
            <p:nvPr/>
          </p:nvSpPr>
          <p:spPr>
            <a:xfrm>
              <a:off x="3667254" y="4510083"/>
              <a:ext cx="369332" cy="369332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67" name="Rechte verbindingslijn met pijl 66"/>
            <p:cNvCxnSpPr>
              <a:endCxn id="66" idx="2"/>
            </p:cNvCxnSpPr>
            <p:nvPr/>
          </p:nvCxnSpPr>
          <p:spPr>
            <a:xfrm>
              <a:off x="3460522" y="4694749"/>
              <a:ext cx="20673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68" name="Rechte verbindingslijn met pijl 67"/>
            <p:cNvCxnSpPr>
              <a:stCxn id="66" idx="7"/>
              <a:endCxn id="76" idx="1"/>
            </p:cNvCxnSpPr>
            <p:nvPr/>
          </p:nvCxnSpPr>
          <p:spPr>
            <a:xfrm flipV="1">
              <a:off x="3982499" y="4262701"/>
              <a:ext cx="620859" cy="30146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69" name="Rechte verbindingslijn met pijl 68"/>
            <p:cNvCxnSpPr>
              <a:stCxn id="87" idx="3"/>
              <a:endCxn id="70" idx="1"/>
            </p:cNvCxnSpPr>
            <p:nvPr/>
          </p:nvCxnSpPr>
          <p:spPr>
            <a:xfrm>
              <a:off x="7987734" y="4271993"/>
              <a:ext cx="558143" cy="292177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70" name="Ovaal 69"/>
            <p:cNvSpPr/>
            <p:nvPr/>
          </p:nvSpPr>
          <p:spPr>
            <a:xfrm>
              <a:off x="8491790" y="4510083"/>
              <a:ext cx="369332" cy="369332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71" name="Rechte verbindingslijn met pijl 70"/>
            <p:cNvCxnSpPr>
              <a:stCxn id="70" idx="6"/>
            </p:cNvCxnSpPr>
            <p:nvPr/>
          </p:nvCxnSpPr>
          <p:spPr>
            <a:xfrm>
              <a:off x="8861122" y="4694749"/>
              <a:ext cx="20673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72" name="Rechte verbindingslijn met pijl 71"/>
            <p:cNvCxnSpPr>
              <a:stCxn id="66" idx="5"/>
              <a:endCxn id="75" idx="1"/>
            </p:cNvCxnSpPr>
            <p:nvPr/>
          </p:nvCxnSpPr>
          <p:spPr>
            <a:xfrm>
              <a:off x="3982499" y="4825328"/>
              <a:ext cx="332827" cy="30146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73" name="Tekstvak 72"/>
            <p:cNvSpPr txBox="1"/>
            <p:nvPr/>
          </p:nvSpPr>
          <p:spPr>
            <a:xfrm>
              <a:off x="7895578" y="4942131"/>
              <a:ext cx="369332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nl-NL" dirty="0"/>
            </a:p>
          </p:txBody>
        </p:sp>
        <p:cxnSp>
          <p:nvCxnSpPr>
            <p:cNvPr id="74" name="Rechte verbindingslijn met pijl 73"/>
            <p:cNvCxnSpPr>
              <a:stCxn id="73" idx="3"/>
              <a:endCxn id="70" idx="3"/>
            </p:cNvCxnSpPr>
            <p:nvPr/>
          </p:nvCxnSpPr>
          <p:spPr>
            <a:xfrm flipV="1">
              <a:off x="8264910" y="4825328"/>
              <a:ext cx="280967" cy="30146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75" name="Tekstvak 74"/>
            <p:cNvSpPr txBox="1"/>
            <p:nvPr/>
          </p:nvSpPr>
          <p:spPr>
            <a:xfrm>
              <a:off x="4315326" y="4942131"/>
              <a:ext cx="360040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nl-NL" dirty="0"/>
            </a:p>
          </p:txBody>
        </p:sp>
        <p:sp>
          <p:nvSpPr>
            <p:cNvPr id="76" name="Tekstvak 75"/>
            <p:cNvSpPr txBox="1"/>
            <p:nvPr/>
          </p:nvSpPr>
          <p:spPr>
            <a:xfrm>
              <a:off x="4603358" y="4078035"/>
              <a:ext cx="349184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nl-NL" dirty="0"/>
            </a:p>
          </p:txBody>
        </p:sp>
        <p:sp>
          <p:nvSpPr>
            <p:cNvPr id="77" name="Ovaal 76"/>
            <p:cNvSpPr/>
            <p:nvPr/>
          </p:nvSpPr>
          <p:spPr>
            <a:xfrm>
              <a:off x="5395446" y="3790003"/>
              <a:ext cx="369332" cy="369332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78" name="Rechte verbindingslijn met pijl 77"/>
            <p:cNvCxnSpPr>
              <a:stCxn id="77" idx="6"/>
              <a:endCxn id="90" idx="1"/>
            </p:cNvCxnSpPr>
            <p:nvPr/>
          </p:nvCxnSpPr>
          <p:spPr>
            <a:xfrm>
              <a:off x="5764778" y="3974669"/>
              <a:ext cx="350748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79" name="Rechte verbindingslijn met pijl 78"/>
            <p:cNvCxnSpPr>
              <a:stCxn id="76" idx="3"/>
              <a:endCxn id="77" idx="2"/>
            </p:cNvCxnSpPr>
            <p:nvPr/>
          </p:nvCxnSpPr>
          <p:spPr>
            <a:xfrm flipV="1">
              <a:off x="4952542" y="3974669"/>
              <a:ext cx="442904" cy="28803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80" name="Ovaal 79"/>
            <p:cNvSpPr/>
            <p:nvPr/>
          </p:nvSpPr>
          <p:spPr>
            <a:xfrm>
              <a:off x="5395446" y="4366067"/>
              <a:ext cx="369332" cy="369332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81" name="Rechte verbindingslijn met pijl 80"/>
            <p:cNvCxnSpPr>
              <a:stCxn id="76" idx="3"/>
              <a:endCxn id="80" idx="2"/>
            </p:cNvCxnSpPr>
            <p:nvPr/>
          </p:nvCxnSpPr>
          <p:spPr>
            <a:xfrm>
              <a:off x="4952542" y="4262701"/>
              <a:ext cx="442904" cy="28803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82" name="Rechte verbindingslijn met pijl 81"/>
            <p:cNvCxnSpPr>
              <a:stCxn id="80" idx="6"/>
              <a:endCxn id="91" idx="1"/>
            </p:cNvCxnSpPr>
            <p:nvPr/>
          </p:nvCxnSpPr>
          <p:spPr>
            <a:xfrm>
              <a:off x="5764778" y="4550733"/>
              <a:ext cx="34592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83" name="Ovaal 82"/>
            <p:cNvSpPr/>
            <p:nvPr/>
          </p:nvSpPr>
          <p:spPr>
            <a:xfrm>
              <a:off x="6826314" y="3790003"/>
              <a:ext cx="369332" cy="369332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Ovaal 83"/>
            <p:cNvSpPr/>
            <p:nvPr/>
          </p:nvSpPr>
          <p:spPr>
            <a:xfrm>
              <a:off x="6826314" y="4366067"/>
              <a:ext cx="369332" cy="369332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85" name="Rechte verbindingslijn met pijl 84"/>
            <p:cNvCxnSpPr>
              <a:stCxn id="90" idx="3"/>
              <a:endCxn id="83" idx="2"/>
            </p:cNvCxnSpPr>
            <p:nvPr/>
          </p:nvCxnSpPr>
          <p:spPr>
            <a:xfrm>
              <a:off x="6480390" y="3974669"/>
              <a:ext cx="34592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86" name="Rechte verbindingslijn met pijl 85"/>
            <p:cNvCxnSpPr>
              <a:stCxn id="91" idx="3"/>
              <a:endCxn id="84" idx="2"/>
            </p:cNvCxnSpPr>
            <p:nvPr/>
          </p:nvCxnSpPr>
          <p:spPr>
            <a:xfrm>
              <a:off x="6475566" y="4550733"/>
              <a:ext cx="350748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87" name="Tekstvak 86"/>
            <p:cNvSpPr txBox="1"/>
            <p:nvPr/>
          </p:nvSpPr>
          <p:spPr>
            <a:xfrm>
              <a:off x="7627694" y="4087327"/>
              <a:ext cx="360040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nl-NL" dirty="0"/>
            </a:p>
          </p:txBody>
        </p:sp>
        <p:cxnSp>
          <p:nvCxnSpPr>
            <p:cNvPr id="88" name="Rechte verbindingslijn met pijl 87"/>
            <p:cNvCxnSpPr>
              <a:stCxn id="83" idx="6"/>
              <a:endCxn id="87" idx="1"/>
            </p:cNvCxnSpPr>
            <p:nvPr/>
          </p:nvCxnSpPr>
          <p:spPr>
            <a:xfrm>
              <a:off x="7195646" y="3974669"/>
              <a:ext cx="432048" cy="29732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89" name="Rechte verbindingslijn met pijl 88"/>
            <p:cNvCxnSpPr>
              <a:stCxn id="84" idx="6"/>
              <a:endCxn id="87" idx="1"/>
            </p:cNvCxnSpPr>
            <p:nvPr/>
          </p:nvCxnSpPr>
          <p:spPr>
            <a:xfrm flipV="1">
              <a:off x="7195646" y="4271993"/>
              <a:ext cx="432048" cy="27874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90" name="Tekstvak 89"/>
            <p:cNvSpPr txBox="1"/>
            <p:nvPr/>
          </p:nvSpPr>
          <p:spPr>
            <a:xfrm>
              <a:off x="6115526" y="3790003"/>
              <a:ext cx="364864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nl-NL" dirty="0"/>
            </a:p>
          </p:txBody>
        </p:sp>
        <p:sp>
          <p:nvSpPr>
            <p:cNvPr id="91" name="Tekstvak 90"/>
            <p:cNvSpPr txBox="1"/>
            <p:nvPr/>
          </p:nvSpPr>
          <p:spPr>
            <a:xfrm>
              <a:off x="6110702" y="4366067"/>
              <a:ext cx="364864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nl-NL" dirty="0"/>
            </a:p>
          </p:txBody>
        </p:sp>
        <p:sp>
          <p:nvSpPr>
            <p:cNvPr id="92" name="Tekstvak 91"/>
            <p:cNvSpPr txBox="1"/>
            <p:nvPr/>
          </p:nvSpPr>
          <p:spPr>
            <a:xfrm>
              <a:off x="5467454" y="4942131"/>
              <a:ext cx="375720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nl-NL" dirty="0"/>
            </a:p>
          </p:txBody>
        </p:sp>
        <p:sp>
          <p:nvSpPr>
            <p:cNvPr id="93" name="Tekstvak 92"/>
            <p:cNvSpPr txBox="1"/>
            <p:nvPr/>
          </p:nvSpPr>
          <p:spPr>
            <a:xfrm>
              <a:off x="6752742" y="4942131"/>
              <a:ext cx="370896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nl-NL" dirty="0"/>
            </a:p>
          </p:txBody>
        </p:sp>
        <p:sp>
          <p:nvSpPr>
            <p:cNvPr id="94" name="Tekstvak 93"/>
            <p:cNvSpPr txBox="1"/>
            <p:nvPr/>
          </p:nvSpPr>
          <p:spPr>
            <a:xfrm>
              <a:off x="6115526" y="5518195"/>
              <a:ext cx="360040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nl-NL" dirty="0"/>
            </a:p>
          </p:txBody>
        </p:sp>
      </p:grpSp>
      <p:cxnSp>
        <p:nvCxnSpPr>
          <p:cNvPr id="100" name="Gebogen verbindingslijn 99"/>
          <p:cNvCxnSpPr/>
          <p:nvPr/>
        </p:nvCxnSpPr>
        <p:spPr>
          <a:xfrm rot="5400000" flipH="1">
            <a:off x="4116645" y="1524645"/>
            <a:ext cx="88989" cy="5735944"/>
          </a:xfrm>
          <a:prstGeom prst="bentConnector3">
            <a:avLst>
              <a:gd name="adj1" fmla="val -1395517"/>
            </a:avLst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1" name="Tekstvak 50"/>
          <p:cNvSpPr txBox="1"/>
          <p:nvPr/>
        </p:nvSpPr>
        <p:spPr>
          <a:xfrm>
            <a:off x="3347864" y="2607295"/>
            <a:ext cx="6842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/>
              <a:t>Fast</a:t>
            </a:r>
          </a:p>
        </p:txBody>
      </p:sp>
      <p:sp>
        <p:nvSpPr>
          <p:cNvPr id="101" name="Tekstvak 100"/>
          <p:cNvSpPr txBox="1"/>
          <p:nvPr/>
        </p:nvSpPr>
        <p:spPr>
          <a:xfrm>
            <a:off x="3640913" y="3794264"/>
            <a:ext cx="9737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/>
              <a:t>Fitting</a:t>
            </a:r>
          </a:p>
        </p:txBody>
      </p:sp>
      <p:sp>
        <p:nvSpPr>
          <p:cNvPr id="102" name="Tekstvak 101"/>
          <p:cNvSpPr txBox="1"/>
          <p:nvPr/>
        </p:nvSpPr>
        <p:spPr>
          <a:xfrm>
            <a:off x="3635896" y="4119463"/>
            <a:ext cx="10751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/>
              <a:t>Precise</a:t>
            </a:r>
          </a:p>
        </p:txBody>
      </p:sp>
      <p:sp>
        <p:nvSpPr>
          <p:cNvPr id="103" name="Tekstvak 102"/>
          <p:cNvSpPr txBox="1"/>
          <p:nvPr/>
        </p:nvSpPr>
        <p:spPr>
          <a:xfrm>
            <a:off x="3635896" y="4437112"/>
            <a:ext cx="11674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/>
              <a:t>General</a:t>
            </a:r>
          </a:p>
        </p:txBody>
      </p:sp>
      <p:sp>
        <p:nvSpPr>
          <p:cNvPr id="104" name="Tekstvak 103"/>
          <p:cNvSpPr txBox="1"/>
          <p:nvPr/>
        </p:nvSpPr>
        <p:spPr>
          <a:xfrm>
            <a:off x="3635896" y="4767535"/>
            <a:ext cx="10278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smtClean="0"/>
              <a:t>Simple</a:t>
            </a:r>
            <a:endParaRPr lang="en-GB" sz="2400" dirty="0" smtClean="0"/>
          </a:p>
        </p:txBody>
      </p:sp>
      <p:sp>
        <p:nvSpPr>
          <p:cNvPr id="105" name="Tekstvak 104"/>
          <p:cNvSpPr txBox="1"/>
          <p:nvPr/>
        </p:nvSpPr>
        <p:spPr>
          <a:xfrm>
            <a:off x="3635896" y="5127575"/>
            <a:ext cx="9733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smtClean="0"/>
              <a:t>Sound</a:t>
            </a:r>
            <a:endParaRPr lang="en-GB" sz="2400" dirty="0" smtClean="0"/>
          </a:p>
        </p:txBody>
      </p:sp>
    </p:spTree>
    <p:extLst>
      <p:ext uri="{BB962C8B-B14F-4D97-AF65-F5344CB8AC3E}">
        <p14:creationId xmlns:p14="http://schemas.microsoft.com/office/powerpoint/2010/main" val="3162835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101" grpId="0"/>
      <p:bldP spid="102" grpId="0"/>
      <p:bldP spid="103" grpId="0"/>
      <p:bldP spid="104" grpId="0"/>
      <p:bldP spid="10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</a:t>
            </a:r>
            <a:r>
              <a:rPr lang="en-GB" dirty="0" smtClean="0"/>
              <a:t>omparison</a:t>
            </a:r>
            <a:endParaRPr lang="en-GB" dirty="0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Sander Leemans</a:t>
            </a:r>
            <a:endParaRPr lang="en-GB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DD74-9364-4219-B77C-357BEA04F09E}" type="slidenum">
              <a:rPr lang="en-GB" smtClean="0"/>
              <a:t>20</a:t>
            </a:fld>
            <a:endParaRPr lang="en-GB"/>
          </a:p>
        </p:txBody>
      </p:sp>
      <p:graphicFrame>
        <p:nvGraphicFramePr>
          <p:cNvPr id="10" name="Grafiek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76576267"/>
              </p:ext>
            </p:extLst>
          </p:nvPr>
        </p:nvGraphicFramePr>
        <p:xfrm>
          <a:off x="107504" y="1052736"/>
          <a:ext cx="8928992" cy="5760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40071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</a:t>
            </a:r>
            <a:r>
              <a:rPr lang="en-GB" dirty="0" smtClean="0"/>
              <a:t>omparison</a:t>
            </a:r>
            <a:endParaRPr lang="en-GB" dirty="0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Sander Leemans</a:t>
            </a:r>
            <a:endParaRPr lang="en-GB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DD74-9364-4219-B77C-357BEA04F09E}" type="slidenum">
              <a:rPr lang="en-GB" smtClean="0"/>
              <a:t>21</a:t>
            </a:fld>
            <a:endParaRPr lang="en-GB"/>
          </a:p>
        </p:txBody>
      </p:sp>
      <p:graphicFrame>
        <p:nvGraphicFramePr>
          <p:cNvPr id="10" name="Grafiek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89869406"/>
              </p:ext>
            </p:extLst>
          </p:nvPr>
        </p:nvGraphicFramePr>
        <p:xfrm>
          <a:off x="107504" y="1052736"/>
          <a:ext cx="8928992" cy="5760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40071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</a:t>
            </a:r>
            <a:r>
              <a:rPr lang="en-GB" dirty="0" smtClean="0"/>
              <a:t>omparison</a:t>
            </a:r>
            <a:endParaRPr lang="en-GB" dirty="0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Sander Leemans</a:t>
            </a:r>
            <a:endParaRPr lang="en-GB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DD74-9364-4219-B77C-357BEA04F09E}" type="slidenum">
              <a:rPr lang="en-GB" smtClean="0"/>
              <a:t>22</a:t>
            </a:fld>
            <a:endParaRPr lang="en-GB"/>
          </a:p>
        </p:txBody>
      </p:sp>
      <p:graphicFrame>
        <p:nvGraphicFramePr>
          <p:cNvPr id="10" name="Grafiek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63099351"/>
              </p:ext>
            </p:extLst>
          </p:nvPr>
        </p:nvGraphicFramePr>
        <p:xfrm>
          <a:off x="107504" y="1052736"/>
          <a:ext cx="8928992" cy="5760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40071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</a:t>
            </a:r>
            <a:r>
              <a:rPr lang="en-GB" dirty="0" smtClean="0"/>
              <a:t>omparison</a:t>
            </a:r>
            <a:endParaRPr lang="en-GB" dirty="0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Sander Leemans</a:t>
            </a:r>
            <a:endParaRPr lang="en-GB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DD74-9364-4219-B77C-357BEA04F09E}" type="slidenum">
              <a:rPr lang="en-GB" smtClean="0"/>
              <a:t>23</a:t>
            </a:fld>
            <a:endParaRPr lang="en-GB"/>
          </a:p>
        </p:txBody>
      </p:sp>
      <p:graphicFrame>
        <p:nvGraphicFramePr>
          <p:cNvPr id="10" name="Grafiek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90044754"/>
              </p:ext>
            </p:extLst>
          </p:nvPr>
        </p:nvGraphicFramePr>
        <p:xfrm>
          <a:off x="107504" y="1052736"/>
          <a:ext cx="8928992" cy="5760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PIJL-RECHTS 8"/>
          <p:cNvSpPr/>
          <p:nvPr/>
        </p:nvSpPr>
        <p:spPr>
          <a:xfrm rot="17877189">
            <a:off x="4755770" y="1766441"/>
            <a:ext cx="720080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0071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You have been watching</a:t>
            </a:r>
            <a:br>
              <a:rPr lang="en-GB" dirty="0" smtClean="0"/>
            </a:br>
            <a:r>
              <a:rPr lang="en-GB" sz="3600" dirty="0" smtClean="0"/>
              <a:t>In order of appearance</a:t>
            </a:r>
            <a:endParaRPr lang="en-GB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Sander Leemans</a:t>
            </a:r>
            <a:endParaRPr lang="en-GB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DD74-9364-4219-B77C-357BEA04F09E}" type="slidenum">
              <a:rPr lang="en-GB" smtClean="0"/>
              <a:t>24</a:t>
            </a:fld>
            <a:endParaRPr lang="en-GB"/>
          </a:p>
        </p:txBody>
      </p:sp>
      <p:grpSp>
        <p:nvGrpSpPr>
          <p:cNvPr id="19" name="Groep 18"/>
          <p:cNvGrpSpPr/>
          <p:nvPr/>
        </p:nvGrpSpPr>
        <p:grpSpPr>
          <a:xfrm>
            <a:off x="323528" y="2060848"/>
            <a:ext cx="2390348" cy="2755226"/>
            <a:chOff x="4937340" y="1390403"/>
            <a:chExt cx="3955140" cy="4558877"/>
          </a:xfrm>
        </p:grpSpPr>
        <p:pic>
          <p:nvPicPr>
            <p:cNvPr id="6" name="Picture 8" descr="D:\svn\presentations\20130612 PhD club\log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14378" y="1390403"/>
              <a:ext cx="701675" cy="11588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7" name="Groep 6"/>
            <p:cNvGrpSpPr/>
            <p:nvPr/>
          </p:nvGrpSpPr>
          <p:grpSpPr>
            <a:xfrm>
              <a:off x="5735530" y="1516642"/>
              <a:ext cx="2016224" cy="2183101"/>
              <a:chOff x="4860032" y="2209428"/>
              <a:chExt cx="1261962" cy="1366411"/>
            </a:xfrm>
          </p:grpSpPr>
          <p:sp>
            <p:nvSpPr>
              <p:cNvPr id="8" name="Tekstvak 7"/>
              <p:cNvSpPr txBox="1"/>
              <p:nvPr/>
            </p:nvSpPr>
            <p:spPr>
              <a:xfrm>
                <a:off x="5313975" y="2209428"/>
                <a:ext cx="388804" cy="6056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l-NL" sz="3200" dirty="0" smtClean="0"/>
                  <a:t>?</a:t>
                </a:r>
                <a:endParaRPr lang="nl-NL" sz="3200" dirty="0"/>
              </a:p>
            </p:txBody>
          </p:sp>
          <p:cxnSp>
            <p:nvCxnSpPr>
              <p:cNvPr id="9" name="Rechte verbindingslijn 8"/>
              <p:cNvCxnSpPr/>
              <p:nvPr/>
            </p:nvCxnSpPr>
            <p:spPr>
              <a:xfrm flipH="1">
                <a:off x="4860032" y="2855759"/>
                <a:ext cx="432048" cy="720080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" name="Rechte verbindingslijn 9"/>
              <p:cNvCxnSpPr/>
              <p:nvPr/>
            </p:nvCxnSpPr>
            <p:spPr>
              <a:xfrm>
                <a:off x="5689946" y="2855759"/>
                <a:ext cx="432048" cy="720080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1" name="Groep 10"/>
            <p:cNvGrpSpPr/>
            <p:nvPr/>
          </p:nvGrpSpPr>
          <p:grpSpPr>
            <a:xfrm>
              <a:off x="7183476" y="3773492"/>
              <a:ext cx="1261962" cy="1366411"/>
              <a:chOff x="4860032" y="2209428"/>
              <a:chExt cx="1261962" cy="1366411"/>
            </a:xfrm>
          </p:grpSpPr>
          <p:sp>
            <p:nvSpPr>
              <p:cNvPr id="12" name="Tekstvak 11"/>
              <p:cNvSpPr txBox="1"/>
              <p:nvPr/>
            </p:nvSpPr>
            <p:spPr>
              <a:xfrm>
                <a:off x="5292080" y="2209428"/>
                <a:ext cx="501829" cy="6620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l-NL" sz="2000" dirty="0" smtClean="0"/>
                  <a:t>?</a:t>
                </a:r>
                <a:endParaRPr lang="nl-NL" sz="2000" dirty="0"/>
              </a:p>
            </p:txBody>
          </p:sp>
          <p:cxnSp>
            <p:nvCxnSpPr>
              <p:cNvPr id="13" name="Rechte verbindingslijn 12"/>
              <p:cNvCxnSpPr/>
              <p:nvPr/>
            </p:nvCxnSpPr>
            <p:spPr>
              <a:xfrm flipH="1">
                <a:off x="4860032" y="2855759"/>
                <a:ext cx="432048" cy="720080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" name="Rechte verbindingslijn 13"/>
              <p:cNvCxnSpPr/>
              <p:nvPr/>
            </p:nvCxnSpPr>
            <p:spPr>
              <a:xfrm>
                <a:off x="5689946" y="2855759"/>
                <a:ext cx="432048" cy="720080"/>
              </a:xfrm>
              <a:prstGeom prst="line">
                <a:avLst/>
              </a:prstGeom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pic>
          <p:nvPicPr>
            <p:cNvPr id="15" name="Picture 2" descr="D:\svn\presentations\20130612 PhD club\log-split1-right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14655" y="3194054"/>
              <a:ext cx="377825" cy="11588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3" descr="D:\svn\presentations\20130612 PhD club\log-split1-left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37340" y="3194054"/>
              <a:ext cx="438150" cy="11588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4" descr="D:\svn\presentations\20130612 PhD club\log-split2-down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72514" y="5279355"/>
              <a:ext cx="317500" cy="6699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5" descr="D:\svn\presentations\20130612 PhD club\log-split2-up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45438" y="5207653"/>
              <a:ext cx="377825" cy="622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1" name="Picture 3" descr="C:\Users\sleemans\Desktop\Actions-view-filter-icon[1]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6816" y="2819400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4" name="Groep 23"/>
          <p:cNvGrpSpPr/>
          <p:nvPr/>
        </p:nvGrpSpPr>
        <p:grpSpPr>
          <a:xfrm>
            <a:off x="4860032" y="1671179"/>
            <a:ext cx="4139691" cy="3678441"/>
            <a:chOff x="4860032" y="1671179"/>
            <a:chExt cx="4139691" cy="3678441"/>
          </a:xfrm>
        </p:grpSpPr>
        <p:graphicFrame>
          <p:nvGraphicFramePr>
            <p:cNvPr id="22" name="Grafiek 21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4202323680"/>
                </p:ext>
              </p:extLst>
            </p:nvPr>
          </p:nvGraphicFramePr>
          <p:xfrm>
            <a:off x="4860032" y="1760066"/>
            <a:ext cx="4139691" cy="358955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8"/>
            </a:graphicData>
          </a:graphic>
        </p:graphicFrame>
        <p:sp>
          <p:nvSpPr>
            <p:cNvPr id="23" name="PIJL-RECHTS 22"/>
            <p:cNvSpPr/>
            <p:nvPr/>
          </p:nvSpPr>
          <p:spPr>
            <a:xfrm rot="17877189">
              <a:off x="7412566" y="1851199"/>
              <a:ext cx="720080" cy="36004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991272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Base cases</a:t>
            </a:r>
            <a:endParaRPr lang="en-GB" dirty="0"/>
          </a:p>
        </p:txBody>
      </p:sp>
      <p:sp>
        <p:nvSpPr>
          <p:cNvPr id="12" name="Tijdelijke aanduiding voor inhoud 11"/>
          <p:cNvSpPr>
            <a:spLocks noGrp="1"/>
          </p:cNvSpPr>
          <p:nvPr>
            <p:ph sz="half" idx="1"/>
          </p:nvPr>
        </p:nvSpPr>
        <p:spPr>
          <a:xfrm>
            <a:off x="457200" y="1412776"/>
            <a:ext cx="4038600" cy="4525963"/>
          </a:xfrm>
        </p:spPr>
        <p:txBody>
          <a:bodyPr/>
          <a:lstStyle/>
          <a:p>
            <a:r>
              <a:rPr lang="en-GB" dirty="0" smtClean="0"/>
              <a:t>Enough empty traces:</a:t>
            </a:r>
            <a:br>
              <a:rPr lang="en-GB" dirty="0" smtClean="0"/>
            </a:br>
            <a:r>
              <a:rPr lang="en-GB" dirty="0" smtClean="0"/>
              <a:t>filter</a:t>
            </a:r>
          </a:p>
          <a:p>
            <a:endParaRPr lang="en-GB" dirty="0"/>
          </a:p>
          <a:p>
            <a:r>
              <a:rPr lang="en-GB" dirty="0" smtClean="0"/>
              <a:t>Average number of events per trace close enough to 1</a:t>
            </a:r>
            <a:endParaRPr lang="en-GB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Sander Leemans</a:t>
            </a:r>
            <a:endParaRPr lang="en-GB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DD74-9364-4219-B77C-357BEA04F09E}" type="slidenum">
              <a:rPr lang="en-GB" smtClean="0"/>
              <a:t>25</a:t>
            </a:fld>
            <a:endParaRPr lang="en-GB"/>
          </a:p>
        </p:txBody>
      </p:sp>
      <p:pic>
        <p:nvPicPr>
          <p:cNvPr id="7" name="Picture 2" descr="C:\Users\sleemans\Desktop\Actions-view-filter-icon[2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0272" y="548680"/>
            <a:ext cx="609600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ep 2"/>
          <p:cNvGrpSpPr/>
          <p:nvPr/>
        </p:nvGrpSpPr>
        <p:grpSpPr>
          <a:xfrm>
            <a:off x="4644008" y="2996952"/>
            <a:ext cx="2664296" cy="1296144"/>
            <a:chOff x="4644008" y="1412776"/>
            <a:chExt cx="2664296" cy="1296144"/>
          </a:xfrm>
        </p:grpSpPr>
        <p:grpSp>
          <p:nvGrpSpPr>
            <p:cNvPr id="14" name="Groep 13"/>
            <p:cNvGrpSpPr/>
            <p:nvPr/>
          </p:nvGrpSpPr>
          <p:grpSpPr>
            <a:xfrm>
              <a:off x="4644008" y="1412776"/>
              <a:ext cx="1056700" cy="1296144"/>
              <a:chOff x="1907704" y="1772816"/>
              <a:chExt cx="1056700" cy="1296144"/>
            </a:xfrm>
          </p:grpSpPr>
          <p:sp>
            <p:nvSpPr>
              <p:cNvPr id="8" name="Tekstvak 7"/>
              <p:cNvSpPr txBox="1"/>
              <p:nvPr/>
            </p:nvSpPr>
            <p:spPr>
              <a:xfrm>
                <a:off x="1907704" y="2175247"/>
                <a:ext cx="105670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 smtClean="0"/>
                  <a:t>&lt;a&gt;</a:t>
                </a:r>
                <a:r>
                  <a:rPr lang="en-GB" sz="2400" baseline="30000" dirty="0" smtClean="0"/>
                  <a:t>1000</a:t>
                </a:r>
                <a:endParaRPr lang="en-GB" sz="2400" dirty="0"/>
              </a:p>
            </p:txBody>
          </p:sp>
          <p:sp>
            <p:nvSpPr>
              <p:cNvPr id="9" name="Tekstvak 8"/>
              <p:cNvSpPr txBox="1"/>
              <p:nvPr/>
            </p:nvSpPr>
            <p:spPr>
              <a:xfrm>
                <a:off x="1907704" y="2607295"/>
                <a:ext cx="96853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 smtClean="0"/>
                  <a:t>&lt;</a:t>
                </a:r>
                <a:r>
                  <a:rPr lang="en-GB" sz="2400" dirty="0" err="1" smtClean="0"/>
                  <a:t>a,a</a:t>
                </a:r>
                <a:r>
                  <a:rPr lang="en-GB" sz="2400" dirty="0" smtClean="0"/>
                  <a:t>&gt;</a:t>
                </a:r>
                <a:r>
                  <a:rPr lang="en-GB" sz="2400" baseline="30000" dirty="0" smtClean="0"/>
                  <a:t>1</a:t>
                </a:r>
                <a:endParaRPr lang="en-GB" sz="2400" dirty="0"/>
              </a:p>
            </p:txBody>
          </p:sp>
          <p:sp>
            <p:nvSpPr>
              <p:cNvPr id="10" name="Tekstvak 9"/>
              <p:cNvSpPr txBox="1"/>
              <p:nvPr/>
            </p:nvSpPr>
            <p:spPr>
              <a:xfrm>
                <a:off x="1907704" y="1772816"/>
                <a:ext cx="66556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 smtClean="0"/>
                  <a:t>&lt; &gt;</a:t>
                </a:r>
                <a:r>
                  <a:rPr lang="en-GB" sz="2400" baseline="30000" dirty="0" smtClean="0"/>
                  <a:t>1</a:t>
                </a:r>
                <a:endParaRPr lang="en-GB" sz="2400" dirty="0"/>
              </a:p>
            </p:txBody>
          </p:sp>
        </p:grpSp>
        <p:sp>
          <p:nvSpPr>
            <p:cNvPr id="15" name="Tekstvak 14"/>
            <p:cNvSpPr txBox="1"/>
            <p:nvPr/>
          </p:nvSpPr>
          <p:spPr>
            <a:xfrm>
              <a:off x="7013030" y="1916832"/>
              <a:ext cx="29527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a</a:t>
              </a:r>
              <a:endParaRPr lang="en-GB" dirty="0"/>
            </a:p>
          </p:txBody>
        </p:sp>
      </p:grpSp>
      <p:grpSp>
        <p:nvGrpSpPr>
          <p:cNvPr id="11" name="Groep 10"/>
          <p:cNvGrpSpPr/>
          <p:nvPr/>
        </p:nvGrpSpPr>
        <p:grpSpPr>
          <a:xfrm>
            <a:off x="4644008" y="4725144"/>
            <a:ext cx="3363536" cy="1296144"/>
            <a:chOff x="4644008" y="4725144"/>
            <a:chExt cx="3363536" cy="1296144"/>
          </a:xfrm>
        </p:grpSpPr>
        <p:grpSp>
          <p:nvGrpSpPr>
            <p:cNvPr id="16" name="Groep 15"/>
            <p:cNvGrpSpPr/>
            <p:nvPr/>
          </p:nvGrpSpPr>
          <p:grpSpPr>
            <a:xfrm>
              <a:off x="4644008" y="4725144"/>
              <a:ext cx="1281120" cy="1296144"/>
              <a:chOff x="1907704" y="1772816"/>
              <a:chExt cx="1281120" cy="1296144"/>
            </a:xfrm>
          </p:grpSpPr>
          <p:sp>
            <p:nvSpPr>
              <p:cNvPr id="17" name="Tekstvak 16"/>
              <p:cNvSpPr txBox="1"/>
              <p:nvPr/>
            </p:nvSpPr>
            <p:spPr>
              <a:xfrm>
                <a:off x="1907704" y="2175247"/>
                <a:ext cx="105670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 smtClean="0"/>
                  <a:t>&lt;a&gt;</a:t>
                </a:r>
                <a:r>
                  <a:rPr lang="en-GB" sz="2400" baseline="30000" dirty="0" smtClean="0"/>
                  <a:t>1000</a:t>
                </a:r>
                <a:endParaRPr lang="en-GB" sz="2400" dirty="0"/>
              </a:p>
            </p:txBody>
          </p:sp>
          <p:sp>
            <p:nvSpPr>
              <p:cNvPr id="18" name="Tekstvak 17"/>
              <p:cNvSpPr txBox="1"/>
              <p:nvPr/>
            </p:nvSpPr>
            <p:spPr>
              <a:xfrm>
                <a:off x="1907704" y="2607295"/>
                <a:ext cx="128112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 smtClean="0"/>
                  <a:t>&lt;</a:t>
                </a:r>
                <a:r>
                  <a:rPr lang="en-GB" sz="2400" dirty="0" err="1" smtClean="0"/>
                  <a:t>a,a</a:t>
                </a:r>
                <a:r>
                  <a:rPr lang="en-GB" sz="2400" dirty="0" smtClean="0"/>
                  <a:t>&gt;</a:t>
                </a:r>
                <a:r>
                  <a:rPr lang="en-GB" sz="2400" baseline="30000" dirty="0" smtClean="0"/>
                  <a:t>1000</a:t>
                </a:r>
                <a:endParaRPr lang="en-GB" sz="2400" dirty="0"/>
              </a:p>
            </p:txBody>
          </p:sp>
          <p:sp>
            <p:nvSpPr>
              <p:cNvPr id="19" name="Tekstvak 18"/>
              <p:cNvSpPr txBox="1"/>
              <p:nvPr/>
            </p:nvSpPr>
            <p:spPr>
              <a:xfrm>
                <a:off x="1907704" y="1772816"/>
                <a:ext cx="97815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 smtClean="0"/>
                  <a:t>&lt; &gt;</a:t>
                </a:r>
                <a:r>
                  <a:rPr lang="en-GB" sz="2400" baseline="30000" dirty="0" smtClean="0"/>
                  <a:t>1000</a:t>
                </a:r>
                <a:endParaRPr lang="en-GB" sz="2400" dirty="0"/>
              </a:p>
            </p:txBody>
          </p:sp>
        </p:grpSp>
        <p:grpSp>
          <p:nvGrpSpPr>
            <p:cNvPr id="28" name="Groep 27"/>
            <p:cNvGrpSpPr/>
            <p:nvPr/>
          </p:nvGrpSpPr>
          <p:grpSpPr>
            <a:xfrm>
              <a:off x="6580982" y="4893805"/>
              <a:ext cx="1426562" cy="1064767"/>
              <a:chOff x="6580982" y="3453645"/>
              <a:chExt cx="1426562" cy="1064767"/>
            </a:xfrm>
          </p:grpSpPr>
          <p:grpSp>
            <p:nvGrpSpPr>
              <p:cNvPr id="25" name="Groep 24"/>
              <p:cNvGrpSpPr/>
              <p:nvPr/>
            </p:nvGrpSpPr>
            <p:grpSpPr>
              <a:xfrm>
                <a:off x="6811490" y="3453645"/>
                <a:ext cx="953657" cy="695435"/>
                <a:chOff x="6711669" y="3616250"/>
                <a:chExt cx="953657" cy="695435"/>
              </a:xfrm>
            </p:grpSpPr>
            <p:cxnSp>
              <p:nvCxnSpPr>
                <p:cNvPr id="22" name="Rechte verbindingslijn 21"/>
                <p:cNvCxnSpPr/>
                <p:nvPr/>
              </p:nvCxnSpPr>
              <p:spPr>
                <a:xfrm flipH="1">
                  <a:off x="6711669" y="3904971"/>
                  <a:ext cx="463833" cy="406714"/>
                </a:xfrm>
                <a:prstGeom prst="line">
                  <a:avLst/>
                </a:prstGeom>
                <a:effectLst/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Rechte verbindingslijn 22"/>
                <p:cNvCxnSpPr/>
                <p:nvPr/>
              </p:nvCxnSpPr>
              <p:spPr>
                <a:xfrm>
                  <a:off x="7175501" y="3904971"/>
                  <a:ext cx="489825" cy="388125"/>
                </a:xfrm>
                <a:prstGeom prst="line">
                  <a:avLst/>
                </a:prstGeom>
                <a:effectLst/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24" name="Boog 23"/>
                <p:cNvSpPr/>
                <p:nvPr/>
              </p:nvSpPr>
              <p:spPr>
                <a:xfrm>
                  <a:off x="7041930" y="3616250"/>
                  <a:ext cx="184666" cy="177329"/>
                </a:xfrm>
                <a:prstGeom prst="arc">
                  <a:avLst>
                    <a:gd name="adj1" fmla="val 18044129"/>
                    <a:gd name="adj2" fmla="val 16367678"/>
                  </a:avLst>
                </a:prstGeom>
                <a:ln>
                  <a:headEnd type="arrow" w="med" len="sm"/>
                </a:ln>
                <a:effectLst/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nl-NL"/>
                </a:p>
              </p:txBody>
            </p:sp>
          </p:grpSp>
          <p:sp>
            <p:nvSpPr>
              <p:cNvPr id="26" name="Tekstvak 25"/>
              <p:cNvSpPr txBox="1"/>
              <p:nvPr/>
            </p:nvSpPr>
            <p:spPr>
              <a:xfrm>
                <a:off x="6580982" y="4139788"/>
                <a:ext cx="29527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 smtClean="0"/>
                  <a:t>a</a:t>
                </a:r>
                <a:endParaRPr lang="en-GB" dirty="0"/>
              </a:p>
            </p:txBody>
          </p:sp>
          <p:sp>
            <p:nvSpPr>
              <p:cNvPr id="27" name="Tekstvak 26"/>
              <p:cNvSpPr txBox="1"/>
              <p:nvPr/>
            </p:nvSpPr>
            <p:spPr>
              <a:xfrm>
                <a:off x="7733110" y="4149080"/>
                <a:ext cx="27443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/>
                  <a:t>τ</a:t>
                </a:r>
              </a:p>
            </p:txBody>
          </p:sp>
        </p:grpSp>
      </p:grpSp>
      <p:grpSp>
        <p:nvGrpSpPr>
          <p:cNvPr id="4" name="Groep 3"/>
          <p:cNvGrpSpPr/>
          <p:nvPr/>
        </p:nvGrpSpPr>
        <p:grpSpPr>
          <a:xfrm>
            <a:off x="4644008" y="1340768"/>
            <a:ext cx="3069971" cy="1296144"/>
            <a:chOff x="4644008" y="2996952"/>
            <a:chExt cx="3069971" cy="1296144"/>
          </a:xfrm>
        </p:grpSpPr>
        <p:grpSp>
          <p:nvGrpSpPr>
            <p:cNvPr id="29" name="Groep 28"/>
            <p:cNvGrpSpPr/>
            <p:nvPr/>
          </p:nvGrpSpPr>
          <p:grpSpPr>
            <a:xfrm>
              <a:off x="4644008" y="2996952"/>
              <a:ext cx="1056700" cy="1296144"/>
              <a:chOff x="1907704" y="1772816"/>
              <a:chExt cx="1056700" cy="1296144"/>
            </a:xfrm>
          </p:grpSpPr>
          <p:sp>
            <p:nvSpPr>
              <p:cNvPr id="30" name="Tekstvak 29"/>
              <p:cNvSpPr txBox="1"/>
              <p:nvPr/>
            </p:nvSpPr>
            <p:spPr>
              <a:xfrm>
                <a:off x="1907704" y="2175247"/>
                <a:ext cx="105670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 smtClean="0"/>
                  <a:t>&lt;a&gt;</a:t>
                </a:r>
                <a:r>
                  <a:rPr lang="en-GB" sz="2400" baseline="30000" dirty="0" smtClean="0"/>
                  <a:t>1000</a:t>
                </a:r>
                <a:endParaRPr lang="en-GB" sz="2400" dirty="0"/>
              </a:p>
            </p:txBody>
          </p:sp>
          <p:sp>
            <p:nvSpPr>
              <p:cNvPr id="31" name="Tekstvak 30"/>
              <p:cNvSpPr txBox="1"/>
              <p:nvPr/>
            </p:nvSpPr>
            <p:spPr>
              <a:xfrm>
                <a:off x="1907704" y="2607295"/>
                <a:ext cx="96853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 smtClean="0"/>
                  <a:t>&lt;</a:t>
                </a:r>
                <a:r>
                  <a:rPr lang="en-GB" sz="2400" dirty="0" err="1" smtClean="0"/>
                  <a:t>a,a</a:t>
                </a:r>
                <a:r>
                  <a:rPr lang="en-GB" sz="2400" dirty="0" smtClean="0"/>
                  <a:t>&gt;</a:t>
                </a:r>
                <a:r>
                  <a:rPr lang="en-GB" sz="2400" baseline="30000" dirty="0" smtClean="0"/>
                  <a:t>1</a:t>
                </a:r>
                <a:endParaRPr lang="en-GB" sz="2400" dirty="0"/>
              </a:p>
            </p:txBody>
          </p:sp>
          <p:sp>
            <p:nvSpPr>
              <p:cNvPr id="32" name="Tekstvak 31"/>
              <p:cNvSpPr txBox="1"/>
              <p:nvPr/>
            </p:nvSpPr>
            <p:spPr>
              <a:xfrm>
                <a:off x="1907704" y="1772816"/>
                <a:ext cx="97815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400" dirty="0" smtClean="0"/>
                  <a:t>&lt; &gt;</a:t>
                </a:r>
                <a:r>
                  <a:rPr lang="en-GB" sz="2400" baseline="30000" dirty="0" smtClean="0"/>
                  <a:t>1000</a:t>
                </a:r>
                <a:endParaRPr lang="en-GB" sz="2400" dirty="0"/>
              </a:p>
            </p:txBody>
          </p:sp>
        </p:grpSp>
        <p:grpSp>
          <p:nvGrpSpPr>
            <p:cNvPr id="55" name="Groep 54"/>
            <p:cNvGrpSpPr/>
            <p:nvPr/>
          </p:nvGrpSpPr>
          <p:grpSpPr>
            <a:xfrm>
              <a:off x="6529814" y="2996952"/>
              <a:ext cx="1184165" cy="1179166"/>
              <a:chOff x="7609934" y="3458617"/>
              <a:chExt cx="1184165" cy="1179166"/>
            </a:xfrm>
          </p:grpSpPr>
          <p:sp>
            <p:nvSpPr>
              <p:cNvPr id="41" name="Tekstvak 40"/>
              <p:cNvSpPr txBox="1"/>
              <p:nvPr/>
            </p:nvSpPr>
            <p:spPr>
              <a:xfrm>
                <a:off x="8156638" y="3458617"/>
                <a:ext cx="29527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l-NL" sz="2000" dirty="0" smtClean="0"/>
                  <a:t>x</a:t>
                </a:r>
                <a:endParaRPr lang="nl-NL" sz="2000" dirty="0"/>
              </a:p>
            </p:txBody>
          </p:sp>
          <p:grpSp>
            <p:nvGrpSpPr>
              <p:cNvPr id="48" name="Groep 47"/>
              <p:cNvGrpSpPr/>
              <p:nvPr/>
            </p:nvGrpSpPr>
            <p:grpSpPr>
              <a:xfrm>
                <a:off x="7609934" y="3861737"/>
                <a:ext cx="1184165" cy="776046"/>
                <a:chOff x="6580982" y="3742366"/>
                <a:chExt cx="1184165" cy="776046"/>
              </a:xfrm>
            </p:grpSpPr>
            <p:grpSp>
              <p:nvGrpSpPr>
                <p:cNvPr id="49" name="Groep 48"/>
                <p:cNvGrpSpPr/>
                <p:nvPr/>
              </p:nvGrpSpPr>
              <p:grpSpPr>
                <a:xfrm>
                  <a:off x="6811490" y="3742366"/>
                  <a:ext cx="953657" cy="406714"/>
                  <a:chOff x="6711669" y="3904971"/>
                  <a:chExt cx="953657" cy="406714"/>
                </a:xfrm>
              </p:grpSpPr>
              <p:cxnSp>
                <p:nvCxnSpPr>
                  <p:cNvPr id="52" name="Rechte verbindingslijn 51"/>
                  <p:cNvCxnSpPr/>
                  <p:nvPr/>
                </p:nvCxnSpPr>
                <p:spPr>
                  <a:xfrm flipH="1">
                    <a:off x="6711669" y="3904971"/>
                    <a:ext cx="463833" cy="406714"/>
                  </a:xfrm>
                  <a:prstGeom prst="line">
                    <a:avLst/>
                  </a:prstGeom>
                  <a:effectLst/>
                </p:spPr>
                <p:style>
                  <a:lnRef idx="2">
                    <a:schemeClr val="dk1"/>
                  </a:lnRef>
                  <a:fillRef idx="0">
                    <a:schemeClr val="dk1"/>
                  </a:fillRef>
                  <a:effectRef idx="1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3" name="Rechte verbindingslijn 52"/>
                  <p:cNvCxnSpPr/>
                  <p:nvPr/>
                </p:nvCxnSpPr>
                <p:spPr>
                  <a:xfrm>
                    <a:off x="7175501" y="3904971"/>
                    <a:ext cx="489825" cy="388125"/>
                  </a:xfrm>
                  <a:prstGeom prst="line">
                    <a:avLst/>
                  </a:prstGeom>
                  <a:effectLst/>
                </p:spPr>
                <p:style>
                  <a:lnRef idx="2">
                    <a:schemeClr val="dk1"/>
                  </a:lnRef>
                  <a:fillRef idx="0">
                    <a:schemeClr val="dk1"/>
                  </a:fillRef>
                  <a:effectRef idx="1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51" name="Tekstvak 50"/>
                <p:cNvSpPr txBox="1"/>
                <p:nvPr/>
              </p:nvSpPr>
              <p:spPr>
                <a:xfrm>
                  <a:off x="6580982" y="4149080"/>
                  <a:ext cx="27443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GB" dirty="0"/>
                    <a:t>τ</a:t>
                  </a:r>
                </a:p>
              </p:txBody>
            </p:sp>
          </p:grpSp>
        </p:grpSp>
      </p:grpSp>
      <p:sp>
        <p:nvSpPr>
          <p:cNvPr id="38" name="Tekstvak 37"/>
          <p:cNvSpPr txBox="1"/>
          <p:nvPr/>
        </p:nvSpPr>
        <p:spPr>
          <a:xfrm>
            <a:off x="7668344" y="2060848"/>
            <a:ext cx="10567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/>
              <a:t>&lt;a&gt;</a:t>
            </a:r>
            <a:r>
              <a:rPr lang="en-GB" sz="2400" baseline="30000" dirty="0" smtClean="0"/>
              <a:t>1000</a:t>
            </a:r>
            <a:endParaRPr lang="en-GB" sz="2400" dirty="0"/>
          </a:p>
        </p:txBody>
      </p:sp>
      <p:sp>
        <p:nvSpPr>
          <p:cNvPr id="39" name="Tekstvak 38"/>
          <p:cNvSpPr txBox="1"/>
          <p:nvPr/>
        </p:nvSpPr>
        <p:spPr>
          <a:xfrm>
            <a:off x="7668344" y="2492896"/>
            <a:ext cx="9685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/>
              <a:t>&lt;</a:t>
            </a:r>
            <a:r>
              <a:rPr lang="en-GB" sz="2400" dirty="0" err="1" smtClean="0"/>
              <a:t>a,a</a:t>
            </a:r>
            <a:r>
              <a:rPr lang="en-GB" sz="2400" dirty="0" smtClean="0"/>
              <a:t>&gt;</a:t>
            </a:r>
            <a:r>
              <a:rPr lang="en-GB" sz="2400" baseline="30000" dirty="0" smtClean="0"/>
              <a:t>1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624046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sleemans\Desktop\BPIC`12-alpha algorithm-petrinet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474" r="80583" b="4860"/>
          <a:stretch/>
        </p:blipFill>
        <p:spPr bwMode="auto">
          <a:xfrm>
            <a:off x="99168" y="1412776"/>
            <a:ext cx="4489713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Trade-off</a:t>
            </a:r>
            <a:endParaRPr lang="en-GB" dirty="0"/>
          </a:p>
        </p:txBody>
      </p:sp>
      <p:cxnSp>
        <p:nvCxnSpPr>
          <p:cNvPr id="5" name="Rechte verbindingslijn 4"/>
          <p:cNvCxnSpPr/>
          <p:nvPr/>
        </p:nvCxnSpPr>
        <p:spPr>
          <a:xfrm>
            <a:off x="0" y="3861048"/>
            <a:ext cx="91440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" name="Rechte verbindingslijn 6"/>
          <p:cNvCxnSpPr/>
          <p:nvPr/>
        </p:nvCxnSpPr>
        <p:spPr>
          <a:xfrm>
            <a:off x="4572000" y="1196752"/>
            <a:ext cx="0" cy="566124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8" name="Tijdelijke aanduiding voor inhoud 17"/>
          <p:cNvPicPr>
            <a:picLocks noGrp="1" noChangeAspect="1"/>
          </p:cNvPicPr>
          <p:nvPr>
            <p:ph sz="half" idx="4294967295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8512" y="1196752"/>
            <a:ext cx="4535488" cy="2612517"/>
          </a:xfrm>
          <a:prstGeom prst="rect">
            <a:avLst/>
          </a:prstGeom>
        </p:spPr>
      </p:pic>
      <p:sp>
        <p:nvSpPr>
          <p:cNvPr id="9" name="Tekstvak 8"/>
          <p:cNvSpPr txBox="1"/>
          <p:nvPr/>
        </p:nvSpPr>
        <p:spPr>
          <a:xfrm>
            <a:off x="4572000" y="3399383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ILP</a:t>
            </a:r>
            <a:endParaRPr lang="en-GB" sz="2400" dirty="0"/>
          </a:p>
        </p:txBody>
      </p:sp>
      <p:sp>
        <p:nvSpPr>
          <p:cNvPr id="10" name="Tekstvak 9"/>
          <p:cNvSpPr txBox="1"/>
          <p:nvPr/>
        </p:nvSpPr>
        <p:spPr>
          <a:xfrm>
            <a:off x="3923928" y="3399383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400" dirty="0"/>
              <a:t>α</a:t>
            </a:r>
          </a:p>
        </p:txBody>
      </p:sp>
      <p:sp>
        <p:nvSpPr>
          <p:cNvPr id="11" name="Tekstvak 10"/>
          <p:cNvSpPr txBox="1"/>
          <p:nvPr/>
        </p:nvSpPr>
        <p:spPr>
          <a:xfrm>
            <a:off x="1835696" y="3861048"/>
            <a:ext cx="2736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400" dirty="0" smtClean="0"/>
              <a:t>Heuristics Miner</a:t>
            </a:r>
            <a:endParaRPr lang="en-GB" sz="2400" dirty="0"/>
          </a:p>
        </p:txBody>
      </p:sp>
      <p:sp>
        <p:nvSpPr>
          <p:cNvPr id="12" name="Tekstvak 11"/>
          <p:cNvSpPr txBox="1"/>
          <p:nvPr/>
        </p:nvSpPr>
        <p:spPr>
          <a:xfrm>
            <a:off x="4572000" y="3861048"/>
            <a:ext cx="32403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Evolutionary Tree Miner</a:t>
            </a:r>
            <a:endParaRPr lang="en-GB" sz="2400" dirty="0"/>
          </a:p>
        </p:txBody>
      </p:sp>
      <p:pic>
        <p:nvPicPr>
          <p:cNvPr id="2050" name="Picture 2" descr="C:\Users\sleemans\Desktop\WABO2_comm-ETM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178"/>
          <a:stretch/>
        </p:blipFill>
        <p:spPr bwMode="auto">
          <a:xfrm>
            <a:off x="4643798" y="5098038"/>
            <a:ext cx="4500202" cy="385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sleemans\Desktop\WABO 2_comm-HeuristicsMiner 2 heuristics net-petrinet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53" r="65076"/>
          <a:stretch/>
        </p:blipFill>
        <p:spPr bwMode="auto">
          <a:xfrm>
            <a:off x="107504" y="4941167"/>
            <a:ext cx="4392488" cy="813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kstvak 13"/>
          <p:cNvSpPr txBox="1"/>
          <p:nvPr/>
        </p:nvSpPr>
        <p:spPr>
          <a:xfrm>
            <a:off x="4572000" y="6516052"/>
            <a:ext cx="8989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n</a:t>
            </a:r>
            <a:r>
              <a:rPr lang="en-GB" dirty="0" smtClean="0"/>
              <a:t>ot fast</a:t>
            </a:r>
            <a:endParaRPr lang="en-GB" dirty="0"/>
          </a:p>
        </p:txBody>
      </p:sp>
      <p:sp>
        <p:nvSpPr>
          <p:cNvPr id="17" name="Tekstvak 16"/>
          <p:cNvSpPr txBox="1"/>
          <p:nvPr/>
        </p:nvSpPr>
        <p:spPr>
          <a:xfrm>
            <a:off x="3427823" y="6237312"/>
            <a:ext cx="11352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dirty="0"/>
              <a:t>n</a:t>
            </a:r>
            <a:r>
              <a:rPr lang="en-GB" dirty="0" smtClean="0"/>
              <a:t>ot fitting</a:t>
            </a:r>
          </a:p>
          <a:p>
            <a:pPr algn="r"/>
            <a:r>
              <a:rPr lang="en-GB" dirty="0" smtClean="0"/>
              <a:t>not sound</a:t>
            </a:r>
            <a:endParaRPr lang="en-GB" dirty="0"/>
          </a:p>
        </p:txBody>
      </p:sp>
      <p:sp>
        <p:nvSpPr>
          <p:cNvPr id="18" name="Tekstvak 17"/>
          <p:cNvSpPr txBox="1"/>
          <p:nvPr/>
        </p:nvSpPr>
        <p:spPr>
          <a:xfrm>
            <a:off x="3419872" y="1198493"/>
            <a:ext cx="11352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dirty="0"/>
              <a:t>n</a:t>
            </a:r>
            <a:r>
              <a:rPr lang="en-GB" dirty="0" smtClean="0"/>
              <a:t>ot fitting</a:t>
            </a:r>
          </a:p>
          <a:p>
            <a:pPr algn="r"/>
            <a:r>
              <a:rPr lang="en-GB" dirty="0" smtClean="0"/>
              <a:t>not sound</a:t>
            </a:r>
            <a:endParaRPr lang="en-GB" dirty="0"/>
          </a:p>
        </p:txBody>
      </p:sp>
      <p:sp>
        <p:nvSpPr>
          <p:cNvPr id="19" name="Tekstvak 18"/>
          <p:cNvSpPr txBox="1"/>
          <p:nvPr/>
        </p:nvSpPr>
        <p:spPr>
          <a:xfrm>
            <a:off x="4588881" y="1196752"/>
            <a:ext cx="11753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not simple</a:t>
            </a:r>
          </a:p>
          <a:p>
            <a:r>
              <a:rPr lang="en-GB" dirty="0" smtClean="0"/>
              <a:t>not sound</a:t>
            </a:r>
            <a:endParaRPr lang="en-GB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6D49-DAE3-40DE-93E0-41688E0A5016}" type="slidenum">
              <a:rPr lang="nl-NL" smtClean="0"/>
              <a:t>3</a:t>
            </a:fld>
            <a:endParaRPr lang="nl-NL"/>
          </a:p>
        </p:txBody>
      </p:sp>
      <p:sp>
        <p:nvSpPr>
          <p:cNvPr id="6" name="Tekstvak 5"/>
          <p:cNvSpPr txBox="1"/>
          <p:nvPr/>
        </p:nvSpPr>
        <p:spPr>
          <a:xfrm>
            <a:off x="539552" y="3445549"/>
            <a:ext cx="1897571" cy="830997"/>
          </a:xfrm>
          <a:prstGeom prst="rect">
            <a:avLst/>
          </a:prstGeom>
          <a:ln>
            <a:noFill/>
          </a:ln>
          <a:effectLst>
            <a:outerShdw blurRad="127000" sx="110000" sy="110000" algn="ctr" rotWithShape="0">
              <a:prstClr val="black">
                <a:alpha val="5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r"/>
            <a:r>
              <a:rPr lang="en-GB" sz="2400" dirty="0" smtClean="0"/>
              <a:t>Flower model</a:t>
            </a:r>
          </a:p>
          <a:p>
            <a:pPr algn="r"/>
            <a:r>
              <a:rPr lang="en-GB" sz="2400" dirty="0" smtClean="0"/>
              <a:t>not precise</a:t>
            </a:r>
            <a:endParaRPr lang="en-GB" sz="2400" dirty="0"/>
          </a:p>
        </p:txBody>
      </p:sp>
      <p:grpSp>
        <p:nvGrpSpPr>
          <p:cNvPr id="42" name="Groep 41"/>
          <p:cNvGrpSpPr/>
          <p:nvPr/>
        </p:nvGrpSpPr>
        <p:grpSpPr>
          <a:xfrm>
            <a:off x="2699792" y="2852936"/>
            <a:ext cx="3744416" cy="2160240"/>
            <a:chOff x="1835696" y="2852936"/>
            <a:chExt cx="3744416" cy="2160240"/>
          </a:xfrm>
          <a:effectLst>
            <a:outerShdw blurRad="127000" sx="105000" sy="105000" algn="ctr" rotWithShape="0">
              <a:prstClr val="black">
                <a:alpha val="50000"/>
              </a:prstClr>
            </a:outerShdw>
          </a:effectLst>
        </p:grpSpPr>
        <p:sp>
          <p:nvSpPr>
            <p:cNvPr id="43" name="Rechthoek 42"/>
            <p:cNvSpPr/>
            <p:nvPr/>
          </p:nvSpPr>
          <p:spPr>
            <a:xfrm>
              <a:off x="1835696" y="2852936"/>
              <a:ext cx="3744416" cy="21602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44" name="Groep 43"/>
            <p:cNvGrpSpPr/>
            <p:nvPr/>
          </p:nvGrpSpPr>
          <p:grpSpPr>
            <a:xfrm>
              <a:off x="1906418" y="2924944"/>
              <a:ext cx="3555499" cy="1973833"/>
              <a:chOff x="1906418" y="2924944"/>
              <a:chExt cx="3555499" cy="1973833"/>
            </a:xfrm>
          </p:grpSpPr>
          <p:sp>
            <p:nvSpPr>
              <p:cNvPr id="45" name="Ovaal 44"/>
              <p:cNvSpPr/>
              <p:nvPr/>
            </p:nvSpPr>
            <p:spPr>
              <a:xfrm>
                <a:off x="3495794" y="3717032"/>
                <a:ext cx="428134" cy="432048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6" name="Tekstvak 45"/>
              <p:cNvSpPr txBox="1"/>
              <p:nvPr/>
            </p:nvSpPr>
            <p:spPr>
              <a:xfrm>
                <a:off x="2843808" y="3068960"/>
                <a:ext cx="432048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400" dirty="0" smtClean="0"/>
                  <a:t>a</a:t>
                </a:r>
                <a:endParaRPr lang="en-GB" sz="2400" dirty="0"/>
              </a:p>
            </p:txBody>
          </p:sp>
          <p:sp>
            <p:nvSpPr>
              <p:cNvPr id="47" name="Tekstvak 46"/>
              <p:cNvSpPr txBox="1"/>
              <p:nvPr/>
            </p:nvSpPr>
            <p:spPr>
              <a:xfrm>
                <a:off x="3491880" y="2924944"/>
                <a:ext cx="432048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400" dirty="0"/>
                  <a:t>b</a:t>
                </a:r>
              </a:p>
            </p:txBody>
          </p:sp>
          <p:sp>
            <p:nvSpPr>
              <p:cNvPr id="48" name="Tekstvak 47"/>
              <p:cNvSpPr txBox="1"/>
              <p:nvPr/>
            </p:nvSpPr>
            <p:spPr>
              <a:xfrm>
                <a:off x="4139952" y="3068960"/>
                <a:ext cx="432048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400" dirty="0"/>
                  <a:t>c</a:t>
                </a:r>
              </a:p>
            </p:txBody>
          </p:sp>
          <p:sp>
            <p:nvSpPr>
              <p:cNvPr id="49" name="Tekstvak 48"/>
              <p:cNvSpPr txBox="1"/>
              <p:nvPr/>
            </p:nvSpPr>
            <p:spPr>
              <a:xfrm>
                <a:off x="4139952" y="4293096"/>
                <a:ext cx="432048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400" dirty="0"/>
                  <a:t>d</a:t>
                </a:r>
              </a:p>
            </p:txBody>
          </p:sp>
          <p:sp>
            <p:nvSpPr>
              <p:cNvPr id="50" name="Tekstvak 49"/>
              <p:cNvSpPr txBox="1"/>
              <p:nvPr/>
            </p:nvSpPr>
            <p:spPr>
              <a:xfrm>
                <a:off x="3491880" y="4437112"/>
                <a:ext cx="432048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400" dirty="0"/>
                  <a:t>e</a:t>
                </a:r>
              </a:p>
            </p:txBody>
          </p:sp>
          <p:sp>
            <p:nvSpPr>
              <p:cNvPr id="51" name="Tekstvak 50"/>
              <p:cNvSpPr txBox="1"/>
              <p:nvPr/>
            </p:nvSpPr>
            <p:spPr>
              <a:xfrm>
                <a:off x="2849525" y="4293096"/>
                <a:ext cx="432048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400" dirty="0" smtClean="0"/>
                  <a:t>f</a:t>
                </a:r>
                <a:endParaRPr lang="en-GB" sz="2400" dirty="0"/>
              </a:p>
            </p:txBody>
          </p:sp>
          <p:sp>
            <p:nvSpPr>
              <p:cNvPr id="52" name="Tekstvak 51"/>
              <p:cNvSpPr txBox="1"/>
              <p:nvPr/>
            </p:nvSpPr>
            <p:spPr>
              <a:xfrm>
                <a:off x="2699792" y="3687415"/>
                <a:ext cx="432048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l-GR" sz="2400" dirty="0" smtClean="0"/>
                  <a:t>τ</a:t>
                </a:r>
                <a:endParaRPr lang="en-GB" sz="2400" dirty="0"/>
              </a:p>
            </p:txBody>
          </p:sp>
          <p:sp>
            <p:nvSpPr>
              <p:cNvPr id="53" name="Tekstvak 52"/>
              <p:cNvSpPr txBox="1"/>
              <p:nvPr/>
            </p:nvSpPr>
            <p:spPr>
              <a:xfrm>
                <a:off x="4283968" y="3687415"/>
                <a:ext cx="432048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l-GR" sz="2400" dirty="0" smtClean="0"/>
                  <a:t>τ</a:t>
                </a:r>
                <a:endParaRPr lang="en-GB" sz="2400" dirty="0"/>
              </a:p>
            </p:txBody>
          </p:sp>
          <p:cxnSp>
            <p:nvCxnSpPr>
              <p:cNvPr id="54" name="Rechte verbindingslijn met pijl 53"/>
              <p:cNvCxnSpPr>
                <a:stCxn id="52" idx="3"/>
                <a:endCxn id="45" idx="2"/>
              </p:cNvCxnSpPr>
              <p:nvPr/>
            </p:nvCxnSpPr>
            <p:spPr>
              <a:xfrm>
                <a:off x="3131840" y="3918248"/>
                <a:ext cx="363954" cy="14808"/>
              </a:xfrm>
              <a:prstGeom prst="straightConnector1">
                <a:avLst/>
              </a:prstGeom>
              <a:ln>
                <a:headEnd type="arrow"/>
                <a:tailEnd type="arrow"/>
              </a:ln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55" name="Ovaal 54"/>
              <p:cNvSpPr/>
              <p:nvPr/>
            </p:nvSpPr>
            <p:spPr>
              <a:xfrm>
                <a:off x="5033783" y="3698521"/>
                <a:ext cx="428134" cy="432048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6" name="Ovaal 55"/>
              <p:cNvSpPr/>
              <p:nvPr/>
            </p:nvSpPr>
            <p:spPr>
              <a:xfrm>
                <a:off x="1906418" y="3694819"/>
                <a:ext cx="428134" cy="432048"/>
              </a:xfrm>
              <a:prstGeom prst="ellipse">
                <a:avLst/>
              </a:prstGeom>
              <a:solidFill>
                <a:srgbClr val="00FF00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57" name="Rechte verbindingslijn met pijl 56"/>
              <p:cNvCxnSpPr>
                <a:stCxn id="56" idx="6"/>
                <a:endCxn id="52" idx="1"/>
              </p:cNvCxnSpPr>
              <p:nvPr/>
            </p:nvCxnSpPr>
            <p:spPr>
              <a:xfrm>
                <a:off x="2334552" y="3910843"/>
                <a:ext cx="365240" cy="7405"/>
              </a:xfrm>
              <a:prstGeom prst="straightConnector1">
                <a:avLst/>
              </a:prstGeom>
              <a:ln>
                <a:headEnd type="arrow"/>
                <a:tailEnd type="arrow"/>
              </a:ln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8" name="Rechte verbindingslijn met pijl 57"/>
              <p:cNvCxnSpPr>
                <a:stCxn id="53" idx="3"/>
                <a:endCxn id="55" idx="2"/>
              </p:cNvCxnSpPr>
              <p:nvPr/>
            </p:nvCxnSpPr>
            <p:spPr>
              <a:xfrm flipV="1">
                <a:off x="4716016" y="3914545"/>
                <a:ext cx="317767" cy="3703"/>
              </a:xfrm>
              <a:prstGeom prst="straightConnector1">
                <a:avLst/>
              </a:prstGeom>
              <a:ln>
                <a:headEnd type="arrow"/>
                <a:tailEnd type="arrow"/>
              </a:ln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9" name="Rechte verbindingslijn met pijl 58"/>
              <p:cNvCxnSpPr>
                <a:stCxn id="45" idx="6"/>
                <a:endCxn id="53" idx="1"/>
              </p:cNvCxnSpPr>
              <p:nvPr/>
            </p:nvCxnSpPr>
            <p:spPr>
              <a:xfrm flipV="1">
                <a:off x="3923928" y="3918248"/>
                <a:ext cx="360040" cy="14808"/>
              </a:xfrm>
              <a:prstGeom prst="straightConnector1">
                <a:avLst/>
              </a:prstGeom>
              <a:ln>
                <a:headEnd type="arrow"/>
                <a:tailEnd type="arrow"/>
              </a:ln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0" name="Rechte verbindingslijn met pijl 59"/>
              <p:cNvCxnSpPr>
                <a:endCxn id="45" idx="7"/>
              </p:cNvCxnSpPr>
              <p:nvPr/>
            </p:nvCxnSpPr>
            <p:spPr>
              <a:xfrm flipH="1">
                <a:off x="3861229" y="3530625"/>
                <a:ext cx="278723" cy="249679"/>
              </a:xfrm>
              <a:prstGeom prst="straightConnector1">
                <a:avLst/>
              </a:prstGeom>
              <a:ln>
                <a:headEnd type="arrow"/>
                <a:tailEnd type="arrow"/>
              </a:ln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1" name="Rechte verbindingslijn met pijl 60"/>
              <p:cNvCxnSpPr>
                <a:stCxn id="45" idx="0"/>
                <a:endCxn id="47" idx="2"/>
              </p:cNvCxnSpPr>
              <p:nvPr/>
            </p:nvCxnSpPr>
            <p:spPr>
              <a:xfrm flipH="1" flipV="1">
                <a:off x="3707904" y="3386609"/>
                <a:ext cx="1957" cy="330423"/>
              </a:xfrm>
              <a:prstGeom prst="straightConnector1">
                <a:avLst/>
              </a:prstGeom>
              <a:ln>
                <a:headEnd type="arrow"/>
                <a:tailEnd type="arrow"/>
              </a:ln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2" name="Rechte verbindingslijn met pijl 61"/>
              <p:cNvCxnSpPr>
                <a:stCxn id="45" idx="1"/>
              </p:cNvCxnSpPr>
              <p:nvPr/>
            </p:nvCxnSpPr>
            <p:spPr>
              <a:xfrm flipH="1" flipV="1">
                <a:off x="3275856" y="3551820"/>
                <a:ext cx="282637" cy="228484"/>
              </a:xfrm>
              <a:prstGeom prst="straightConnector1">
                <a:avLst/>
              </a:prstGeom>
              <a:ln>
                <a:headEnd type="arrow"/>
                <a:tailEnd type="arrow"/>
              </a:ln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3" name="Rechte verbindingslijn met pijl 62"/>
              <p:cNvCxnSpPr>
                <a:stCxn id="45" idx="4"/>
                <a:endCxn id="50" idx="0"/>
              </p:cNvCxnSpPr>
              <p:nvPr/>
            </p:nvCxnSpPr>
            <p:spPr>
              <a:xfrm flipH="1">
                <a:off x="3707904" y="4149080"/>
                <a:ext cx="1957" cy="288032"/>
              </a:xfrm>
              <a:prstGeom prst="straightConnector1">
                <a:avLst/>
              </a:prstGeom>
              <a:ln>
                <a:headEnd type="arrow"/>
                <a:tailEnd type="arrow"/>
              </a:ln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4" name="Rechte verbindingslijn met pijl 63"/>
              <p:cNvCxnSpPr>
                <a:stCxn id="45" idx="3"/>
              </p:cNvCxnSpPr>
              <p:nvPr/>
            </p:nvCxnSpPr>
            <p:spPr>
              <a:xfrm flipH="1">
                <a:off x="3313817" y="4085808"/>
                <a:ext cx="244676" cy="207288"/>
              </a:xfrm>
              <a:prstGeom prst="straightConnector1">
                <a:avLst/>
              </a:prstGeom>
              <a:ln>
                <a:headEnd type="arrow"/>
                <a:tailEnd type="arrow"/>
              </a:ln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5" name="Rechte verbindingslijn met pijl 64"/>
              <p:cNvCxnSpPr>
                <a:stCxn id="45" idx="5"/>
              </p:cNvCxnSpPr>
              <p:nvPr/>
            </p:nvCxnSpPr>
            <p:spPr>
              <a:xfrm>
                <a:off x="3861229" y="4085808"/>
                <a:ext cx="287569" cy="207288"/>
              </a:xfrm>
              <a:prstGeom prst="straightConnector1">
                <a:avLst/>
              </a:prstGeom>
              <a:ln>
                <a:headEnd type="arrow"/>
                <a:tailEnd type="arrow"/>
              </a:ln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568264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4" grpId="0"/>
      <p:bldP spid="17" grpId="0"/>
      <p:bldP spid="18" grpId="0"/>
      <p:bldP spid="19" grpId="0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leemans\Desktop\map.fw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63" r="1"/>
          <a:stretch/>
        </p:blipFill>
        <p:spPr bwMode="auto">
          <a:xfrm>
            <a:off x="4244741" y="116632"/>
            <a:ext cx="4791755" cy="6184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Infrequent behaviour</a:t>
            </a:r>
            <a:endParaRPr lang="en-GB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Sander Leemans</a:t>
            </a:r>
            <a:endParaRPr lang="en-GB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DD74-9364-4219-B77C-357BEA04F09E}" type="slidenum">
              <a:rPr lang="en-GB" smtClean="0"/>
              <a:t>4</a:t>
            </a:fld>
            <a:endParaRPr lang="en-GB"/>
          </a:p>
        </p:txBody>
      </p:sp>
      <p:sp>
        <p:nvSpPr>
          <p:cNvPr id="6" name="Tijdelijke aanduiding voor inhoud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80% model</a:t>
            </a:r>
          </a:p>
          <a:p>
            <a:r>
              <a:rPr lang="en-GB" dirty="0" smtClean="0"/>
              <a:t>Filtering beforehand is difficult</a:t>
            </a:r>
          </a:p>
          <a:p>
            <a:endParaRPr lang="en-GB" dirty="0"/>
          </a:p>
          <a:p>
            <a:r>
              <a:rPr lang="en-GB" dirty="0" smtClean="0"/>
              <a:t>Filter during discovery</a:t>
            </a:r>
          </a:p>
        </p:txBody>
      </p:sp>
    </p:spTree>
    <p:extLst>
      <p:ext uri="{BB962C8B-B14F-4D97-AF65-F5344CB8AC3E}">
        <p14:creationId xmlns:p14="http://schemas.microsoft.com/office/powerpoint/2010/main" val="618341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D:\svn\presentations\20130612 PhD club\log-bi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161064"/>
            <a:ext cx="1219200" cy="2017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" name="PIJL-RECHTS 51"/>
          <p:cNvSpPr/>
          <p:nvPr/>
        </p:nvSpPr>
        <p:spPr>
          <a:xfrm>
            <a:off x="2566148" y="2985793"/>
            <a:ext cx="2353989" cy="27117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26" name="Picture 2" descr="C:\Users\sleemans\Desktop\Actions-view-filter-icon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4640" y="3289920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</a:t>
            </a:r>
            <a:r>
              <a:rPr lang="en-GB" dirty="0" smtClean="0"/>
              <a:t>utline</a:t>
            </a:r>
            <a:endParaRPr lang="en-GB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Sander Leemans</a:t>
            </a:r>
            <a:endParaRPr lang="en-GB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DD74-9364-4219-B77C-357BEA04F09E}" type="slidenum">
              <a:rPr lang="en-GB" smtClean="0"/>
              <a:t>5</a:t>
            </a:fld>
            <a:endParaRPr lang="en-GB"/>
          </a:p>
        </p:txBody>
      </p:sp>
      <p:grpSp>
        <p:nvGrpSpPr>
          <p:cNvPr id="9" name="Groep 8"/>
          <p:cNvGrpSpPr/>
          <p:nvPr/>
        </p:nvGrpSpPr>
        <p:grpSpPr>
          <a:xfrm>
            <a:off x="5239438" y="2590335"/>
            <a:ext cx="3542773" cy="1325239"/>
            <a:chOff x="3460522" y="3790003"/>
            <a:chExt cx="5607332" cy="2097524"/>
          </a:xfrm>
        </p:grpSpPr>
        <p:cxnSp>
          <p:nvCxnSpPr>
            <p:cNvPr id="10" name="Rechte verbindingslijn met pijl 9"/>
            <p:cNvCxnSpPr>
              <a:stCxn id="45" idx="3"/>
              <a:endCxn id="50" idx="2"/>
            </p:cNvCxnSpPr>
            <p:nvPr/>
          </p:nvCxnSpPr>
          <p:spPr>
            <a:xfrm>
              <a:off x="7123638" y="5126797"/>
              <a:ext cx="21602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11" name="Rechte verbindingslijn met pijl 10"/>
            <p:cNvCxnSpPr>
              <a:stCxn id="49" idx="6"/>
              <a:endCxn id="44" idx="1"/>
            </p:cNvCxnSpPr>
            <p:nvPr/>
          </p:nvCxnSpPr>
          <p:spPr>
            <a:xfrm>
              <a:off x="5260722" y="5126797"/>
              <a:ext cx="20673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12" name="Rechte verbindingslijn met pijl 11"/>
            <p:cNvCxnSpPr>
              <a:stCxn id="44" idx="3"/>
              <a:endCxn id="14" idx="2"/>
            </p:cNvCxnSpPr>
            <p:nvPr/>
          </p:nvCxnSpPr>
          <p:spPr>
            <a:xfrm>
              <a:off x="5843174" y="5126797"/>
              <a:ext cx="27235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13" name="Rechte verbindingslijn met pijl 12"/>
            <p:cNvCxnSpPr>
              <a:stCxn id="14" idx="6"/>
              <a:endCxn id="45" idx="1"/>
            </p:cNvCxnSpPr>
            <p:nvPr/>
          </p:nvCxnSpPr>
          <p:spPr>
            <a:xfrm>
              <a:off x="6484858" y="5126797"/>
              <a:ext cx="26788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14" name="Ovaal 13"/>
            <p:cNvSpPr/>
            <p:nvPr/>
          </p:nvSpPr>
          <p:spPr>
            <a:xfrm>
              <a:off x="6115526" y="4942131"/>
              <a:ext cx="369332" cy="369332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15" name="Rechte verbindingslijn met pijl 14"/>
            <p:cNvCxnSpPr>
              <a:stCxn id="27" idx="3"/>
              <a:endCxn id="49" idx="2"/>
            </p:cNvCxnSpPr>
            <p:nvPr/>
          </p:nvCxnSpPr>
          <p:spPr>
            <a:xfrm>
              <a:off x="4675366" y="5126797"/>
              <a:ext cx="21602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16" name="Rechte verbindingslijn met pijl 15"/>
            <p:cNvCxnSpPr>
              <a:stCxn id="50" idx="6"/>
              <a:endCxn id="25" idx="1"/>
            </p:cNvCxnSpPr>
            <p:nvPr/>
          </p:nvCxnSpPr>
          <p:spPr>
            <a:xfrm>
              <a:off x="7708994" y="5126797"/>
              <a:ext cx="18658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grpSp>
          <p:nvGrpSpPr>
            <p:cNvPr id="17" name="Groep 16"/>
            <p:cNvGrpSpPr/>
            <p:nvPr/>
          </p:nvGrpSpPr>
          <p:grpSpPr>
            <a:xfrm>
              <a:off x="4891390" y="4942131"/>
              <a:ext cx="2817604" cy="760730"/>
              <a:chOff x="4716016" y="2416160"/>
              <a:chExt cx="2817604" cy="760730"/>
            </a:xfrm>
          </p:grpSpPr>
          <p:cxnSp>
            <p:nvCxnSpPr>
              <p:cNvPr id="47" name="Gebogen verbindingslijn 46"/>
              <p:cNvCxnSpPr>
                <a:stCxn id="50" idx="4"/>
                <a:endCxn id="46" idx="3"/>
              </p:cNvCxnSpPr>
              <p:nvPr/>
            </p:nvCxnSpPr>
            <p:spPr>
              <a:xfrm rot="5400000">
                <a:off x="6628874" y="2456810"/>
                <a:ext cx="391398" cy="1048762"/>
              </a:xfrm>
              <a:prstGeom prst="bentConnector2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48" name="Gebogen verbindingslijn 47"/>
              <p:cNvCxnSpPr>
                <a:stCxn id="46" idx="1"/>
                <a:endCxn id="49" idx="4"/>
              </p:cNvCxnSpPr>
              <p:nvPr/>
            </p:nvCxnSpPr>
            <p:spPr>
              <a:xfrm rot="10800000">
                <a:off x="4900682" y="2785492"/>
                <a:ext cx="1039470" cy="391398"/>
              </a:xfrm>
              <a:prstGeom prst="bentConnector2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sp>
            <p:nvSpPr>
              <p:cNvPr id="49" name="Ovaal 48"/>
              <p:cNvSpPr/>
              <p:nvPr/>
            </p:nvSpPr>
            <p:spPr>
              <a:xfrm>
                <a:off x="4716016" y="2416160"/>
                <a:ext cx="369332" cy="369332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50" name="Ovaal 49"/>
              <p:cNvSpPr/>
              <p:nvPr/>
            </p:nvSpPr>
            <p:spPr>
              <a:xfrm>
                <a:off x="7164288" y="2416160"/>
                <a:ext cx="369332" cy="369332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</p:grpSp>
        <p:sp>
          <p:nvSpPr>
            <p:cNvPr id="18" name="Ovaal 17"/>
            <p:cNvSpPr/>
            <p:nvPr/>
          </p:nvSpPr>
          <p:spPr>
            <a:xfrm>
              <a:off x="3667254" y="4510083"/>
              <a:ext cx="369332" cy="369332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19" name="Rechte verbindingslijn met pijl 18"/>
            <p:cNvCxnSpPr>
              <a:endCxn id="18" idx="2"/>
            </p:cNvCxnSpPr>
            <p:nvPr/>
          </p:nvCxnSpPr>
          <p:spPr>
            <a:xfrm>
              <a:off x="3460522" y="4694749"/>
              <a:ext cx="20673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20" name="Rechte verbindingslijn met pijl 19"/>
            <p:cNvCxnSpPr>
              <a:stCxn id="18" idx="7"/>
              <a:endCxn id="28" idx="1"/>
            </p:cNvCxnSpPr>
            <p:nvPr/>
          </p:nvCxnSpPr>
          <p:spPr>
            <a:xfrm flipV="1">
              <a:off x="3982499" y="4262701"/>
              <a:ext cx="620859" cy="30146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21" name="Rechte verbindingslijn met pijl 20"/>
            <p:cNvCxnSpPr>
              <a:stCxn id="39" idx="3"/>
              <a:endCxn id="22" idx="1"/>
            </p:cNvCxnSpPr>
            <p:nvPr/>
          </p:nvCxnSpPr>
          <p:spPr>
            <a:xfrm>
              <a:off x="7987734" y="4271993"/>
              <a:ext cx="558143" cy="292177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22" name="Ovaal 21"/>
            <p:cNvSpPr/>
            <p:nvPr/>
          </p:nvSpPr>
          <p:spPr>
            <a:xfrm>
              <a:off x="8491790" y="4510083"/>
              <a:ext cx="369332" cy="369332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23" name="Rechte verbindingslijn met pijl 22"/>
            <p:cNvCxnSpPr>
              <a:stCxn id="22" idx="6"/>
            </p:cNvCxnSpPr>
            <p:nvPr/>
          </p:nvCxnSpPr>
          <p:spPr>
            <a:xfrm>
              <a:off x="8861122" y="4694749"/>
              <a:ext cx="20673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24" name="Rechte verbindingslijn met pijl 23"/>
            <p:cNvCxnSpPr>
              <a:stCxn id="18" idx="5"/>
              <a:endCxn id="27" idx="1"/>
            </p:cNvCxnSpPr>
            <p:nvPr/>
          </p:nvCxnSpPr>
          <p:spPr>
            <a:xfrm>
              <a:off x="3982499" y="4825328"/>
              <a:ext cx="332827" cy="30146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25" name="Tekstvak 24"/>
            <p:cNvSpPr txBox="1"/>
            <p:nvPr/>
          </p:nvSpPr>
          <p:spPr>
            <a:xfrm>
              <a:off x="7895578" y="4942131"/>
              <a:ext cx="369332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nl-NL" dirty="0"/>
            </a:p>
          </p:txBody>
        </p:sp>
        <p:cxnSp>
          <p:nvCxnSpPr>
            <p:cNvPr id="26" name="Rechte verbindingslijn met pijl 25"/>
            <p:cNvCxnSpPr>
              <a:stCxn id="25" idx="3"/>
              <a:endCxn id="22" idx="3"/>
            </p:cNvCxnSpPr>
            <p:nvPr/>
          </p:nvCxnSpPr>
          <p:spPr>
            <a:xfrm flipV="1">
              <a:off x="8264910" y="4825328"/>
              <a:ext cx="280967" cy="30146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27" name="Tekstvak 26"/>
            <p:cNvSpPr txBox="1"/>
            <p:nvPr/>
          </p:nvSpPr>
          <p:spPr>
            <a:xfrm>
              <a:off x="4315326" y="4942131"/>
              <a:ext cx="360040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nl-NL" dirty="0"/>
            </a:p>
          </p:txBody>
        </p:sp>
        <p:sp>
          <p:nvSpPr>
            <p:cNvPr id="28" name="Tekstvak 27"/>
            <p:cNvSpPr txBox="1"/>
            <p:nvPr/>
          </p:nvSpPr>
          <p:spPr>
            <a:xfrm>
              <a:off x="4603358" y="4078035"/>
              <a:ext cx="349184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nl-NL" dirty="0"/>
            </a:p>
          </p:txBody>
        </p:sp>
        <p:sp>
          <p:nvSpPr>
            <p:cNvPr id="29" name="Ovaal 28"/>
            <p:cNvSpPr/>
            <p:nvPr/>
          </p:nvSpPr>
          <p:spPr>
            <a:xfrm>
              <a:off x="5395446" y="3790003"/>
              <a:ext cx="369332" cy="369332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30" name="Rechte verbindingslijn met pijl 29"/>
            <p:cNvCxnSpPr>
              <a:stCxn id="29" idx="6"/>
              <a:endCxn id="42" idx="1"/>
            </p:cNvCxnSpPr>
            <p:nvPr/>
          </p:nvCxnSpPr>
          <p:spPr>
            <a:xfrm>
              <a:off x="5764778" y="3974669"/>
              <a:ext cx="350748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31" name="Rechte verbindingslijn met pijl 30"/>
            <p:cNvCxnSpPr>
              <a:stCxn id="28" idx="3"/>
              <a:endCxn id="29" idx="2"/>
            </p:cNvCxnSpPr>
            <p:nvPr/>
          </p:nvCxnSpPr>
          <p:spPr>
            <a:xfrm flipV="1">
              <a:off x="4952542" y="3974669"/>
              <a:ext cx="442904" cy="28803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32" name="Ovaal 31"/>
            <p:cNvSpPr/>
            <p:nvPr/>
          </p:nvSpPr>
          <p:spPr>
            <a:xfrm>
              <a:off x="5395446" y="4366067"/>
              <a:ext cx="369332" cy="369332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33" name="Rechte verbindingslijn met pijl 32"/>
            <p:cNvCxnSpPr>
              <a:stCxn id="28" idx="3"/>
              <a:endCxn id="32" idx="2"/>
            </p:cNvCxnSpPr>
            <p:nvPr/>
          </p:nvCxnSpPr>
          <p:spPr>
            <a:xfrm>
              <a:off x="4952542" y="4262701"/>
              <a:ext cx="442904" cy="28803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34" name="Rechte verbindingslijn met pijl 33"/>
            <p:cNvCxnSpPr>
              <a:stCxn id="32" idx="6"/>
              <a:endCxn id="43" idx="1"/>
            </p:cNvCxnSpPr>
            <p:nvPr/>
          </p:nvCxnSpPr>
          <p:spPr>
            <a:xfrm>
              <a:off x="5764778" y="4550733"/>
              <a:ext cx="34592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35" name="Ovaal 34"/>
            <p:cNvSpPr/>
            <p:nvPr/>
          </p:nvSpPr>
          <p:spPr>
            <a:xfrm>
              <a:off x="6826314" y="3790003"/>
              <a:ext cx="369332" cy="369332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Ovaal 35"/>
            <p:cNvSpPr/>
            <p:nvPr/>
          </p:nvSpPr>
          <p:spPr>
            <a:xfrm>
              <a:off x="6826314" y="4366067"/>
              <a:ext cx="369332" cy="369332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37" name="Rechte verbindingslijn met pijl 36"/>
            <p:cNvCxnSpPr>
              <a:stCxn id="42" idx="3"/>
              <a:endCxn id="35" idx="2"/>
            </p:cNvCxnSpPr>
            <p:nvPr/>
          </p:nvCxnSpPr>
          <p:spPr>
            <a:xfrm>
              <a:off x="6480390" y="3974669"/>
              <a:ext cx="34592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38" name="Rechte verbindingslijn met pijl 37"/>
            <p:cNvCxnSpPr>
              <a:stCxn id="43" idx="3"/>
              <a:endCxn id="36" idx="2"/>
            </p:cNvCxnSpPr>
            <p:nvPr/>
          </p:nvCxnSpPr>
          <p:spPr>
            <a:xfrm>
              <a:off x="6475566" y="4550733"/>
              <a:ext cx="350748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39" name="Tekstvak 38"/>
            <p:cNvSpPr txBox="1"/>
            <p:nvPr/>
          </p:nvSpPr>
          <p:spPr>
            <a:xfrm>
              <a:off x="7627694" y="4087327"/>
              <a:ext cx="360040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nl-NL" dirty="0"/>
            </a:p>
          </p:txBody>
        </p:sp>
        <p:cxnSp>
          <p:nvCxnSpPr>
            <p:cNvPr id="40" name="Rechte verbindingslijn met pijl 39"/>
            <p:cNvCxnSpPr>
              <a:stCxn id="35" idx="6"/>
              <a:endCxn id="39" idx="1"/>
            </p:cNvCxnSpPr>
            <p:nvPr/>
          </p:nvCxnSpPr>
          <p:spPr>
            <a:xfrm>
              <a:off x="7195646" y="3974669"/>
              <a:ext cx="432048" cy="29732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41" name="Rechte verbindingslijn met pijl 40"/>
            <p:cNvCxnSpPr>
              <a:stCxn id="36" idx="6"/>
              <a:endCxn id="39" idx="1"/>
            </p:cNvCxnSpPr>
            <p:nvPr/>
          </p:nvCxnSpPr>
          <p:spPr>
            <a:xfrm flipV="1">
              <a:off x="7195646" y="4271993"/>
              <a:ext cx="432048" cy="27874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42" name="Tekstvak 41"/>
            <p:cNvSpPr txBox="1"/>
            <p:nvPr/>
          </p:nvSpPr>
          <p:spPr>
            <a:xfrm>
              <a:off x="6115526" y="3790003"/>
              <a:ext cx="364864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nl-NL" dirty="0"/>
            </a:p>
          </p:txBody>
        </p:sp>
        <p:sp>
          <p:nvSpPr>
            <p:cNvPr id="43" name="Tekstvak 42"/>
            <p:cNvSpPr txBox="1"/>
            <p:nvPr/>
          </p:nvSpPr>
          <p:spPr>
            <a:xfrm>
              <a:off x="6110702" y="4366067"/>
              <a:ext cx="364864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nl-NL" dirty="0"/>
            </a:p>
          </p:txBody>
        </p:sp>
        <p:sp>
          <p:nvSpPr>
            <p:cNvPr id="44" name="Tekstvak 43"/>
            <p:cNvSpPr txBox="1"/>
            <p:nvPr/>
          </p:nvSpPr>
          <p:spPr>
            <a:xfrm>
              <a:off x="5467454" y="4942131"/>
              <a:ext cx="375720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nl-NL" dirty="0"/>
            </a:p>
          </p:txBody>
        </p:sp>
        <p:sp>
          <p:nvSpPr>
            <p:cNvPr id="45" name="Tekstvak 44"/>
            <p:cNvSpPr txBox="1"/>
            <p:nvPr/>
          </p:nvSpPr>
          <p:spPr>
            <a:xfrm>
              <a:off x="6752742" y="4942131"/>
              <a:ext cx="370896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nl-NL" dirty="0"/>
            </a:p>
          </p:txBody>
        </p:sp>
        <p:sp>
          <p:nvSpPr>
            <p:cNvPr id="46" name="Tekstvak 45"/>
            <p:cNvSpPr txBox="1"/>
            <p:nvPr/>
          </p:nvSpPr>
          <p:spPr>
            <a:xfrm>
              <a:off x="6115526" y="5518195"/>
              <a:ext cx="360040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nl-NL" dirty="0"/>
            </a:p>
          </p:txBody>
        </p:sp>
      </p:grpSp>
      <p:grpSp>
        <p:nvGrpSpPr>
          <p:cNvPr id="58" name="Groep 57"/>
          <p:cNvGrpSpPr/>
          <p:nvPr/>
        </p:nvGrpSpPr>
        <p:grpSpPr>
          <a:xfrm>
            <a:off x="1293168" y="4348122"/>
            <a:ext cx="5735944" cy="1313126"/>
            <a:chOff x="1293168" y="4348122"/>
            <a:chExt cx="5735944" cy="1313126"/>
          </a:xfrm>
        </p:grpSpPr>
        <p:cxnSp>
          <p:nvCxnSpPr>
            <p:cNvPr id="53" name="Gebogen verbindingslijn 52"/>
            <p:cNvCxnSpPr/>
            <p:nvPr/>
          </p:nvCxnSpPr>
          <p:spPr>
            <a:xfrm rot="5400000" flipH="1">
              <a:off x="4116645" y="1524645"/>
              <a:ext cx="88989" cy="5735944"/>
            </a:xfrm>
            <a:prstGeom prst="bentConnector3">
              <a:avLst>
                <a:gd name="adj1" fmla="val -1395517"/>
              </a:avLst>
            </a:prstGeom>
            <a:ln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Tekstvak 54"/>
            <p:cNvSpPr txBox="1"/>
            <p:nvPr/>
          </p:nvSpPr>
          <p:spPr>
            <a:xfrm>
              <a:off x="3973427" y="5076473"/>
              <a:ext cx="37542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3200" dirty="0" smtClean="0"/>
                <a:t>?</a:t>
              </a:r>
              <a:endParaRPr lang="en-GB" sz="3200" dirty="0"/>
            </a:p>
          </p:txBody>
        </p:sp>
      </p:grpSp>
      <p:sp>
        <p:nvSpPr>
          <p:cNvPr id="59" name="Ovaal 58"/>
          <p:cNvSpPr/>
          <p:nvPr/>
        </p:nvSpPr>
        <p:spPr>
          <a:xfrm>
            <a:off x="5156904" y="2107527"/>
            <a:ext cx="3744416" cy="2160239"/>
          </a:xfrm>
          <a:prstGeom prst="ellipse">
            <a:avLst/>
          </a:prstGeom>
          <a:solidFill>
            <a:srgbClr val="4F81BD">
              <a:alpha val="2902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47669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</a:t>
            </a:r>
            <a:r>
              <a:rPr lang="en-GB" dirty="0" smtClean="0"/>
              <a:t>rocess trees</a:t>
            </a:r>
            <a:endParaRPr lang="en-GB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Sander Leemans</a:t>
            </a:r>
            <a:endParaRPr lang="nl-NL"/>
          </a:p>
        </p:txBody>
      </p:sp>
      <p:grpSp>
        <p:nvGrpSpPr>
          <p:cNvPr id="6" name="Groep 5"/>
          <p:cNvGrpSpPr/>
          <p:nvPr/>
        </p:nvGrpSpPr>
        <p:grpSpPr>
          <a:xfrm>
            <a:off x="467544" y="4757082"/>
            <a:ext cx="2930012" cy="1120190"/>
            <a:chOff x="611560" y="4297660"/>
            <a:chExt cx="2930012" cy="1120190"/>
          </a:xfrm>
        </p:grpSpPr>
        <p:sp>
          <p:nvSpPr>
            <p:cNvPr id="7" name="Tekstvak 6"/>
            <p:cNvSpPr txBox="1"/>
            <p:nvPr/>
          </p:nvSpPr>
          <p:spPr>
            <a:xfrm>
              <a:off x="611560" y="4297660"/>
              <a:ext cx="30809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2000" dirty="0" smtClean="0"/>
                <a:t>a</a:t>
              </a:r>
              <a:endParaRPr lang="nl-NL" sz="2000" dirty="0"/>
            </a:p>
          </p:txBody>
        </p:sp>
        <p:sp>
          <p:nvSpPr>
            <p:cNvPr id="8" name="Tekstvak 7"/>
            <p:cNvSpPr txBox="1"/>
            <p:nvPr/>
          </p:nvSpPr>
          <p:spPr>
            <a:xfrm>
              <a:off x="1409230" y="4297660"/>
              <a:ext cx="31931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2000" dirty="0" smtClean="0"/>
                <a:t>b</a:t>
              </a:r>
              <a:endParaRPr lang="nl-NL" sz="2000" dirty="0"/>
            </a:p>
          </p:txBody>
        </p:sp>
        <p:sp>
          <p:nvSpPr>
            <p:cNvPr id="9" name="Tekstvak 8"/>
            <p:cNvSpPr txBox="1"/>
            <p:nvPr/>
          </p:nvSpPr>
          <p:spPr>
            <a:xfrm>
              <a:off x="1683294" y="5017740"/>
              <a:ext cx="29367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2000" dirty="0"/>
                <a:t>c</a:t>
              </a:r>
            </a:p>
          </p:txBody>
        </p:sp>
        <p:sp>
          <p:nvSpPr>
            <p:cNvPr id="10" name="Tekstvak 9"/>
            <p:cNvSpPr txBox="1"/>
            <p:nvPr/>
          </p:nvSpPr>
          <p:spPr>
            <a:xfrm>
              <a:off x="2434660" y="5017740"/>
              <a:ext cx="31931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2000" dirty="0" smtClean="0"/>
                <a:t>d</a:t>
              </a:r>
              <a:endParaRPr lang="nl-NL" sz="2000" dirty="0"/>
            </a:p>
          </p:txBody>
        </p:sp>
        <p:sp>
          <p:nvSpPr>
            <p:cNvPr id="11" name="Tekstvak 10"/>
            <p:cNvSpPr txBox="1"/>
            <p:nvPr/>
          </p:nvSpPr>
          <p:spPr>
            <a:xfrm>
              <a:off x="3228666" y="4337730"/>
              <a:ext cx="31290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2000" dirty="0"/>
                <a:t>e</a:t>
              </a:r>
            </a:p>
          </p:txBody>
        </p:sp>
      </p:grpSp>
      <p:grpSp>
        <p:nvGrpSpPr>
          <p:cNvPr id="12" name="Groep 11"/>
          <p:cNvGrpSpPr/>
          <p:nvPr/>
        </p:nvGrpSpPr>
        <p:grpSpPr>
          <a:xfrm>
            <a:off x="621593" y="4037002"/>
            <a:ext cx="803280" cy="720080"/>
            <a:chOff x="781252" y="3577580"/>
            <a:chExt cx="803280" cy="720080"/>
          </a:xfrm>
          <a:effectLst>
            <a:glow rad="101600">
              <a:schemeClr val="accent6">
                <a:satMod val="175000"/>
                <a:alpha val="40000"/>
              </a:schemeClr>
            </a:glow>
          </a:effectLst>
        </p:grpSpPr>
        <p:sp>
          <p:nvSpPr>
            <p:cNvPr id="13" name="Tekstvak 12"/>
            <p:cNvSpPr txBox="1"/>
            <p:nvPr/>
          </p:nvSpPr>
          <p:spPr>
            <a:xfrm>
              <a:off x="987243" y="3577580"/>
              <a:ext cx="38343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2000" dirty="0" smtClean="0"/>
                <a:t>/\</a:t>
              </a:r>
              <a:endParaRPr lang="nl-NL" sz="2000" dirty="0"/>
            </a:p>
          </p:txBody>
        </p:sp>
        <p:cxnSp>
          <p:nvCxnSpPr>
            <p:cNvPr id="14" name="Rechte verbindingslijn 13"/>
            <p:cNvCxnSpPr>
              <a:stCxn id="7" idx="0"/>
              <a:endCxn id="13" idx="2"/>
            </p:cNvCxnSpPr>
            <p:nvPr/>
          </p:nvCxnSpPr>
          <p:spPr>
            <a:xfrm flipV="1">
              <a:off x="781252" y="3977690"/>
              <a:ext cx="397710" cy="319970"/>
            </a:xfrm>
            <a:prstGeom prst="line">
              <a:avLst/>
            </a:prstGeom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Rechte verbindingslijn 14"/>
            <p:cNvCxnSpPr>
              <a:stCxn id="8" idx="0"/>
              <a:endCxn id="13" idx="2"/>
            </p:cNvCxnSpPr>
            <p:nvPr/>
          </p:nvCxnSpPr>
          <p:spPr>
            <a:xfrm flipH="1" flipV="1">
              <a:off x="1178962" y="3977690"/>
              <a:ext cx="405570" cy="319970"/>
            </a:xfrm>
            <a:prstGeom prst="line">
              <a:avLst/>
            </a:prstGeom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6" name="Groep 15"/>
          <p:cNvGrpSpPr/>
          <p:nvPr/>
        </p:nvGrpSpPr>
        <p:grpSpPr>
          <a:xfrm>
            <a:off x="1019303" y="3316922"/>
            <a:ext cx="1635121" cy="720080"/>
            <a:chOff x="1163319" y="2857500"/>
            <a:chExt cx="1635121" cy="720080"/>
          </a:xfrm>
          <a:effectLst>
            <a:glow rad="101600">
              <a:srgbClr val="00B050">
                <a:alpha val="40000"/>
              </a:srgbClr>
            </a:glow>
          </a:effectLst>
        </p:grpSpPr>
        <p:sp>
          <p:nvSpPr>
            <p:cNvPr id="17" name="Tekstvak 16"/>
            <p:cNvSpPr txBox="1"/>
            <p:nvPr/>
          </p:nvSpPr>
          <p:spPr>
            <a:xfrm>
              <a:off x="1828454" y="2857500"/>
              <a:ext cx="29527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2000" dirty="0" smtClean="0"/>
                <a:t>x</a:t>
              </a:r>
              <a:endParaRPr lang="nl-NL" sz="2000" dirty="0"/>
            </a:p>
          </p:txBody>
        </p:sp>
        <p:cxnSp>
          <p:nvCxnSpPr>
            <p:cNvPr id="18" name="Rechte verbindingslijn 17"/>
            <p:cNvCxnSpPr>
              <a:stCxn id="17" idx="2"/>
              <a:endCxn id="13" idx="0"/>
            </p:cNvCxnSpPr>
            <p:nvPr/>
          </p:nvCxnSpPr>
          <p:spPr>
            <a:xfrm flipH="1">
              <a:off x="1163319" y="3257610"/>
              <a:ext cx="812772" cy="319970"/>
            </a:xfrm>
            <a:prstGeom prst="line">
              <a:avLst/>
            </a:prstGeom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Rechte verbindingslijn 18"/>
            <p:cNvCxnSpPr>
              <a:stCxn id="17" idx="2"/>
            </p:cNvCxnSpPr>
            <p:nvPr/>
          </p:nvCxnSpPr>
          <p:spPr>
            <a:xfrm>
              <a:off x="1976091" y="3257610"/>
              <a:ext cx="822349" cy="319970"/>
            </a:xfrm>
            <a:prstGeom prst="line">
              <a:avLst/>
            </a:prstGeom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0" name="Groep 19"/>
          <p:cNvGrpSpPr/>
          <p:nvPr/>
        </p:nvGrpSpPr>
        <p:grpSpPr>
          <a:xfrm>
            <a:off x="1686113" y="4757082"/>
            <a:ext cx="764190" cy="720080"/>
            <a:chOff x="1830129" y="4297660"/>
            <a:chExt cx="764190" cy="720080"/>
          </a:xfrm>
          <a:effectLst>
            <a:glow rad="63500">
              <a:schemeClr val="accent1">
                <a:satMod val="175000"/>
                <a:alpha val="40000"/>
              </a:schemeClr>
            </a:glow>
          </a:effectLst>
        </p:grpSpPr>
        <p:cxnSp>
          <p:nvCxnSpPr>
            <p:cNvPr id="21" name="Rechte verbindingslijn 20"/>
            <p:cNvCxnSpPr>
              <a:stCxn id="22" idx="2"/>
              <a:endCxn id="9" idx="0"/>
            </p:cNvCxnSpPr>
            <p:nvPr/>
          </p:nvCxnSpPr>
          <p:spPr>
            <a:xfrm flipH="1">
              <a:off x="1830129" y="4697770"/>
              <a:ext cx="381034" cy="319970"/>
            </a:xfrm>
            <a:prstGeom prst="line">
              <a:avLst/>
            </a:prstGeom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22" name="Tekstvak 21"/>
            <p:cNvSpPr txBox="1"/>
            <p:nvPr/>
          </p:nvSpPr>
          <p:spPr>
            <a:xfrm>
              <a:off x="2002612" y="4297660"/>
              <a:ext cx="417102" cy="400110"/>
            </a:xfrm>
            <a:prstGeom prst="rect">
              <a:avLst/>
            </a:prstGeom>
            <a:noFill/>
            <a:effectLst>
              <a:glow rad="139700">
                <a:schemeClr val="accent1">
                  <a:satMod val="175000"/>
                  <a:alpha val="40000"/>
                </a:schemeClr>
              </a:glow>
            </a:effectLst>
          </p:spPr>
          <p:txBody>
            <a:bodyPr wrap="none" rtlCol="0">
              <a:spAutoFit/>
            </a:bodyPr>
            <a:lstStyle/>
            <a:p>
              <a:r>
                <a:rPr lang="nl-NL" sz="2000" dirty="0" smtClean="0"/>
                <a:t>→</a:t>
              </a:r>
              <a:endParaRPr lang="nl-NL" sz="2000" dirty="0"/>
            </a:p>
          </p:txBody>
        </p:sp>
        <p:cxnSp>
          <p:nvCxnSpPr>
            <p:cNvPr id="23" name="Rechte verbindingslijn 22"/>
            <p:cNvCxnSpPr>
              <a:stCxn id="22" idx="2"/>
              <a:endCxn id="10" idx="0"/>
            </p:cNvCxnSpPr>
            <p:nvPr/>
          </p:nvCxnSpPr>
          <p:spPr>
            <a:xfrm>
              <a:off x="2211163" y="4697770"/>
              <a:ext cx="383156" cy="319970"/>
            </a:xfrm>
            <a:prstGeom prst="line">
              <a:avLst/>
            </a:prstGeom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4" name="Groep 23"/>
          <p:cNvGrpSpPr/>
          <p:nvPr/>
        </p:nvGrpSpPr>
        <p:grpSpPr>
          <a:xfrm>
            <a:off x="2126746" y="4148391"/>
            <a:ext cx="1077102" cy="676846"/>
            <a:chOff x="2270762" y="3688969"/>
            <a:chExt cx="1077102" cy="676846"/>
          </a:xfrm>
          <a:effectLst>
            <a:glow rad="101600">
              <a:schemeClr val="accent2">
                <a:satMod val="175000"/>
                <a:alpha val="40000"/>
              </a:schemeClr>
            </a:glow>
          </a:effectLst>
        </p:grpSpPr>
        <p:cxnSp>
          <p:nvCxnSpPr>
            <p:cNvPr id="25" name="Rechte verbindingslijn 24"/>
            <p:cNvCxnSpPr/>
            <p:nvPr/>
          </p:nvCxnSpPr>
          <p:spPr>
            <a:xfrm flipH="1">
              <a:off x="2270762" y="3977690"/>
              <a:ext cx="587277" cy="378768"/>
            </a:xfrm>
            <a:prstGeom prst="line">
              <a:avLst/>
            </a:prstGeom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Rechte verbindingslijn 25"/>
            <p:cNvCxnSpPr/>
            <p:nvPr/>
          </p:nvCxnSpPr>
          <p:spPr>
            <a:xfrm>
              <a:off x="2858039" y="3977690"/>
              <a:ext cx="489825" cy="388125"/>
            </a:xfrm>
            <a:prstGeom prst="line">
              <a:avLst/>
            </a:prstGeom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27" name="Boog 26"/>
            <p:cNvSpPr/>
            <p:nvPr/>
          </p:nvSpPr>
          <p:spPr>
            <a:xfrm>
              <a:off x="2724468" y="3688969"/>
              <a:ext cx="184666" cy="177329"/>
            </a:xfrm>
            <a:prstGeom prst="arc">
              <a:avLst>
                <a:gd name="adj1" fmla="val 18044129"/>
                <a:gd name="adj2" fmla="val 16367678"/>
              </a:avLst>
            </a:prstGeom>
            <a:ln>
              <a:headEnd type="arrow" w="med" len="sm"/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28" name="Groep 27"/>
          <p:cNvGrpSpPr/>
          <p:nvPr/>
        </p:nvGrpSpPr>
        <p:grpSpPr>
          <a:xfrm>
            <a:off x="4941332" y="2875582"/>
            <a:ext cx="2078940" cy="369332"/>
            <a:chOff x="5085348" y="2416160"/>
            <a:chExt cx="2078940" cy="369332"/>
          </a:xfrm>
        </p:grpSpPr>
        <p:cxnSp>
          <p:nvCxnSpPr>
            <p:cNvPr id="29" name="Rechte verbindingslijn met pijl 28"/>
            <p:cNvCxnSpPr>
              <a:stCxn id="74" idx="3"/>
              <a:endCxn id="43" idx="2"/>
            </p:cNvCxnSpPr>
            <p:nvPr/>
          </p:nvCxnSpPr>
          <p:spPr>
            <a:xfrm>
              <a:off x="6948264" y="2600826"/>
              <a:ext cx="216024" cy="0"/>
            </a:xfrm>
            <a:prstGeom prst="straightConnector1">
              <a:avLst/>
            </a:prstGeom>
            <a:ln>
              <a:tailEnd type="arrow"/>
            </a:ln>
            <a:effectLst>
              <a:glow rad="101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Rechte verbindingslijn met pijl 29"/>
            <p:cNvCxnSpPr>
              <a:stCxn id="42" idx="6"/>
              <a:endCxn id="73" idx="1"/>
            </p:cNvCxnSpPr>
            <p:nvPr/>
          </p:nvCxnSpPr>
          <p:spPr>
            <a:xfrm>
              <a:off x="5085348" y="2600826"/>
              <a:ext cx="206732" cy="0"/>
            </a:xfrm>
            <a:prstGeom prst="straightConnector1">
              <a:avLst/>
            </a:prstGeom>
            <a:ln>
              <a:tailEnd type="arrow"/>
            </a:ln>
            <a:effectLst>
              <a:glow rad="101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grpSp>
          <p:nvGrpSpPr>
            <p:cNvPr id="31" name="Groep 30"/>
            <p:cNvGrpSpPr/>
            <p:nvPr/>
          </p:nvGrpSpPr>
          <p:grpSpPr>
            <a:xfrm>
              <a:off x="5667800" y="2416160"/>
              <a:ext cx="909568" cy="369332"/>
              <a:chOff x="5667800" y="2416160"/>
              <a:chExt cx="909568" cy="369332"/>
            </a:xfrm>
            <a:effectLst>
              <a:glow rad="101600">
                <a:schemeClr val="accent1">
                  <a:satMod val="175000"/>
                  <a:alpha val="40000"/>
                </a:schemeClr>
              </a:glow>
            </a:effectLst>
          </p:grpSpPr>
          <p:cxnSp>
            <p:nvCxnSpPr>
              <p:cNvPr id="32" name="Rechte verbindingslijn met pijl 31"/>
              <p:cNvCxnSpPr>
                <a:stCxn id="73" idx="3"/>
                <a:endCxn id="34" idx="2"/>
              </p:cNvCxnSpPr>
              <p:nvPr/>
            </p:nvCxnSpPr>
            <p:spPr>
              <a:xfrm>
                <a:off x="5667800" y="2600826"/>
                <a:ext cx="272352" cy="0"/>
              </a:xfrm>
              <a:prstGeom prst="straightConnector1">
                <a:avLst/>
              </a:prstGeom>
              <a:ln>
                <a:tailEnd type="arrow"/>
              </a:ln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Rechte verbindingslijn met pijl 32"/>
              <p:cNvCxnSpPr>
                <a:stCxn id="34" idx="6"/>
                <a:endCxn id="74" idx="1"/>
              </p:cNvCxnSpPr>
              <p:nvPr/>
            </p:nvCxnSpPr>
            <p:spPr>
              <a:xfrm>
                <a:off x="6309484" y="2600826"/>
                <a:ext cx="267884" cy="0"/>
              </a:xfrm>
              <a:prstGeom prst="straightConnector1">
                <a:avLst/>
              </a:prstGeom>
              <a:ln>
                <a:tailEnd type="arrow"/>
              </a:ln>
              <a:effec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4" name="Ovaal 33"/>
              <p:cNvSpPr/>
              <p:nvPr/>
            </p:nvSpPr>
            <p:spPr>
              <a:xfrm>
                <a:off x="5940152" y="2416160"/>
                <a:ext cx="369332" cy="369332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</p:grpSp>
      </p:grpSp>
      <p:grpSp>
        <p:nvGrpSpPr>
          <p:cNvPr id="35" name="Groep 34"/>
          <p:cNvGrpSpPr/>
          <p:nvPr/>
        </p:nvGrpSpPr>
        <p:grpSpPr>
          <a:xfrm>
            <a:off x="4355976" y="2875582"/>
            <a:ext cx="3220212" cy="760730"/>
            <a:chOff x="4499992" y="2416160"/>
            <a:chExt cx="3220212" cy="760730"/>
          </a:xfrm>
        </p:grpSpPr>
        <p:cxnSp>
          <p:nvCxnSpPr>
            <p:cNvPr id="36" name="Rechte verbindingslijn met pijl 35"/>
            <p:cNvCxnSpPr>
              <a:stCxn id="54" idx="3"/>
              <a:endCxn id="42" idx="2"/>
            </p:cNvCxnSpPr>
            <p:nvPr/>
          </p:nvCxnSpPr>
          <p:spPr>
            <a:xfrm>
              <a:off x="4499992" y="2600826"/>
              <a:ext cx="216024" cy="0"/>
            </a:xfrm>
            <a:prstGeom prst="straightConnector1">
              <a:avLst/>
            </a:prstGeom>
            <a:ln>
              <a:tailEnd type="arrow"/>
            </a:ln>
            <a:effectLst>
              <a:glow rad="1016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grpSp>
          <p:nvGrpSpPr>
            <p:cNvPr id="37" name="Groep 36"/>
            <p:cNvGrpSpPr/>
            <p:nvPr/>
          </p:nvGrpSpPr>
          <p:grpSpPr>
            <a:xfrm>
              <a:off x="4716016" y="2416160"/>
              <a:ext cx="3004188" cy="760730"/>
              <a:chOff x="4716016" y="2416160"/>
              <a:chExt cx="3004188" cy="760730"/>
            </a:xfrm>
          </p:grpSpPr>
          <p:cxnSp>
            <p:nvCxnSpPr>
              <p:cNvPr id="38" name="Rechte verbindingslijn met pijl 37"/>
              <p:cNvCxnSpPr>
                <a:stCxn id="43" idx="6"/>
                <a:endCxn id="52" idx="1"/>
              </p:cNvCxnSpPr>
              <p:nvPr/>
            </p:nvCxnSpPr>
            <p:spPr>
              <a:xfrm>
                <a:off x="7533620" y="2600826"/>
                <a:ext cx="186584" cy="0"/>
              </a:xfrm>
              <a:prstGeom prst="straightConnector1">
                <a:avLst/>
              </a:prstGeom>
              <a:ln>
                <a:tailEnd type="arrow"/>
              </a:ln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39" name="Groep 38"/>
              <p:cNvGrpSpPr/>
              <p:nvPr/>
            </p:nvGrpSpPr>
            <p:grpSpPr>
              <a:xfrm>
                <a:off x="4716016" y="2416160"/>
                <a:ext cx="2817604" cy="760730"/>
                <a:chOff x="4716016" y="2416160"/>
                <a:chExt cx="2817604" cy="760730"/>
              </a:xfrm>
            </p:grpSpPr>
            <p:cxnSp>
              <p:nvCxnSpPr>
                <p:cNvPr id="40" name="Gebogen verbindingslijn 39"/>
                <p:cNvCxnSpPr>
                  <a:stCxn id="43" idx="4"/>
                  <a:endCxn id="75" idx="3"/>
                </p:cNvCxnSpPr>
                <p:nvPr/>
              </p:nvCxnSpPr>
              <p:spPr>
                <a:xfrm rot="5400000">
                  <a:off x="6628874" y="2456810"/>
                  <a:ext cx="391398" cy="1048762"/>
                </a:xfrm>
                <a:prstGeom prst="bentConnector2">
                  <a:avLst/>
                </a:prstGeom>
                <a:ln>
                  <a:tailEnd type="arrow"/>
                </a:ln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Gebogen verbindingslijn 40"/>
                <p:cNvCxnSpPr>
                  <a:stCxn id="75" idx="1"/>
                  <a:endCxn id="42" idx="4"/>
                </p:cNvCxnSpPr>
                <p:nvPr/>
              </p:nvCxnSpPr>
              <p:spPr>
                <a:xfrm rot="10800000">
                  <a:off x="4900682" y="2785492"/>
                  <a:ext cx="1039470" cy="391398"/>
                </a:xfrm>
                <a:prstGeom prst="bentConnector2">
                  <a:avLst/>
                </a:prstGeom>
                <a:ln>
                  <a:tailEnd type="arrow"/>
                </a:ln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42" name="Ovaal 41"/>
                <p:cNvSpPr/>
                <p:nvPr/>
              </p:nvSpPr>
              <p:spPr>
                <a:xfrm>
                  <a:off x="4716016" y="2416160"/>
                  <a:ext cx="369332" cy="369332"/>
                </a:xfrm>
                <a:prstGeom prst="ellipse">
                  <a:avLst/>
                </a:prstGeom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nl-NL"/>
                </a:p>
              </p:txBody>
            </p:sp>
            <p:sp>
              <p:nvSpPr>
                <p:cNvPr id="43" name="Ovaal 42"/>
                <p:cNvSpPr/>
                <p:nvPr/>
              </p:nvSpPr>
              <p:spPr>
                <a:xfrm>
                  <a:off x="7164288" y="2416160"/>
                  <a:ext cx="369332" cy="369332"/>
                </a:xfrm>
                <a:prstGeom prst="ellipse">
                  <a:avLst/>
                </a:prstGeom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nl-NL"/>
                </a:p>
              </p:txBody>
            </p:sp>
          </p:grpSp>
        </p:grpSp>
      </p:grpSp>
      <p:grpSp>
        <p:nvGrpSpPr>
          <p:cNvPr id="44" name="Groep 43"/>
          <p:cNvGrpSpPr/>
          <p:nvPr/>
        </p:nvGrpSpPr>
        <p:grpSpPr>
          <a:xfrm>
            <a:off x="3141132" y="2196152"/>
            <a:ext cx="5607332" cy="1048762"/>
            <a:chOff x="3285148" y="1736730"/>
            <a:chExt cx="5607332" cy="1048762"/>
          </a:xfrm>
          <a:effectLst>
            <a:glow rad="101600">
              <a:srgbClr val="00B050">
                <a:alpha val="60000"/>
              </a:srgbClr>
            </a:glow>
          </a:effectLst>
        </p:grpSpPr>
        <p:sp>
          <p:nvSpPr>
            <p:cNvPr id="45" name="Ovaal 44"/>
            <p:cNvSpPr/>
            <p:nvPr/>
          </p:nvSpPr>
          <p:spPr>
            <a:xfrm>
              <a:off x="3491880" y="1984112"/>
              <a:ext cx="369332" cy="369332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46" name="Rechte verbindingslijn met pijl 45"/>
            <p:cNvCxnSpPr>
              <a:endCxn id="45" idx="2"/>
            </p:cNvCxnSpPr>
            <p:nvPr/>
          </p:nvCxnSpPr>
          <p:spPr>
            <a:xfrm>
              <a:off x="3285148" y="2168778"/>
              <a:ext cx="206732" cy="0"/>
            </a:xfrm>
            <a:prstGeom prst="straightConnector1">
              <a:avLst/>
            </a:prstGeom>
            <a:ln>
              <a:tailEnd type="arrow"/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Rechte verbindingslijn met pijl 46"/>
            <p:cNvCxnSpPr>
              <a:stCxn id="45" idx="7"/>
              <a:endCxn id="56" idx="1"/>
            </p:cNvCxnSpPr>
            <p:nvPr/>
          </p:nvCxnSpPr>
          <p:spPr>
            <a:xfrm flipV="1">
              <a:off x="3807125" y="1736730"/>
              <a:ext cx="620859" cy="301469"/>
            </a:xfrm>
            <a:prstGeom prst="straightConnector1">
              <a:avLst/>
            </a:prstGeom>
            <a:ln>
              <a:tailEnd type="arrow"/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Rechte verbindingslijn met pijl 47"/>
            <p:cNvCxnSpPr>
              <a:stCxn id="67" idx="3"/>
              <a:endCxn id="49" idx="1"/>
            </p:cNvCxnSpPr>
            <p:nvPr/>
          </p:nvCxnSpPr>
          <p:spPr>
            <a:xfrm>
              <a:off x="7812360" y="1746022"/>
              <a:ext cx="558143" cy="292177"/>
            </a:xfrm>
            <a:prstGeom prst="straightConnector1">
              <a:avLst/>
            </a:prstGeom>
            <a:ln>
              <a:tailEnd type="arrow"/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49" name="Ovaal 48"/>
            <p:cNvSpPr/>
            <p:nvPr/>
          </p:nvSpPr>
          <p:spPr>
            <a:xfrm>
              <a:off x="8316416" y="1984112"/>
              <a:ext cx="369332" cy="369332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50" name="Rechte verbindingslijn met pijl 49"/>
            <p:cNvCxnSpPr>
              <a:stCxn id="49" idx="6"/>
            </p:cNvCxnSpPr>
            <p:nvPr/>
          </p:nvCxnSpPr>
          <p:spPr>
            <a:xfrm>
              <a:off x="8685748" y="2168778"/>
              <a:ext cx="206732" cy="0"/>
            </a:xfrm>
            <a:prstGeom prst="straightConnector1">
              <a:avLst/>
            </a:prstGeom>
            <a:ln>
              <a:tailEnd type="arrow"/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Rechte verbindingslijn met pijl 50"/>
            <p:cNvCxnSpPr>
              <a:stCxn id="45" idx="5"/>
              <a:endCxn id="54" idx="1"/>
            </p:cNvCxnSpPr>
            <p:nvPr/>
          </p:nvCxnSpPr>
          <p:spPr>
            <a:xfrm>
              <a:off x="3807125" y="2299357"/>
              <a:ext cx="332827" cy="301469"/>
            </a:xfrm>
            <a:prstGeom prst="straightConnector1">
              <a:avLst/>
            </a:prstGeom>
            <a:ln>
              <a:tailEnd type="arrow"/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52" name="Tekstvak 51"/>
            <p:cNvSpPr txBox="1"/>
            <p:nvPr/>
          </p:nvSpPr>
          <p:spPr>
            <a:xfrm>
              <a:off x="7720204" y="2416160"/>
              <a:ext cx="369332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l-GR" dirty="0" smtClean="0"/>
                <a:t>τ</a:t>
              </a:r>
              <a:endParaRPr lang="nl-NL" dirty="0"/>
            </a:p>
          </p:txBody>
        </p:sp>
        <p:cxnSp>
          <p:nvCxnSpPr>
            <p:cNvPr id="53" name="Rechte verbindingslijn met pijl 52"/>
            <p:cNvCxnSpPr>
              <a:stCxn id="52" idx="3"/>
              <a:endCxn id="49" idx="3"/>
            </p:cNvCxnSpPr>
            <p:nvPr/>
          </p:nvCxnSpPr>
          <p:spPr>
            <a:xfrm flipV="1">
              <a:off x="8089536" y="2299357"/>
              <a:ext cx="280967" cy="301469"/>
            </a:xfrm>
            <a:prstGeom prst="straightConnector1">
              <a:avLst/>
            </a:prstGeom>
            <a:ln>
              <a:tailEnd type="arrow"/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54" name="Tekstvak 53"/>
            <p:cNvSpPr txBox="1"/>
            <p:nvPr/>
          </p:nvSpPr>
          <p:spPr>
            <a:xfrm>
              <a:off x="4139952" y="2416160"/>
              <a:ext cx="360040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l-GR" dirty="0" smtClean="0"/>
                <a:t>τ</a:t>
              </a:r>
              <a:endParaRPr lang="nl-NL" dirty="0"/>
            </a:p>
          </p:txBody>
        </p:sp>
      </p:grpSp>
      <p:grpSp>
        <p:nvGrpSpPr>
          <p:cNvPr id="55" name="Groep 54"/>
          <p:cNvGrpSpPr/>
          <p:nvPr/>
        </p:nvGrpSpPr>
        <p:grpSpPr>
          <a:xfrm>
            <a:off x="4283968" y="1723454"/>
            <a:ext cx="3384376" cy="945396"/>
            <a:chOff x="3966496" y="1273324"/>
            <a:chExt cx="3384376" cy="945396"/>
          </a:xfrm>
          <a:effectLst>
            <a:glow rad="101600">
              <a:schemeClr val="accent6">
                <a:satMod val="175000"/>
                <a:alpha val="40000"/>
              </a:schemeClr>
            </a:glow>
          </a:effectLst>
        </p:grpSpPr>
        <p:sp>
          <p:nvSpPr>
            <p:cNvPr id="56" name="Tekstvak 55"/>
            <p:cNvSpPr txBox="1"/>
            <p:nvPr/>
          </p:nvSpPr>
          <p:spPr>
            <a:xfrm>
              <a:off x="3966496" y="1561356"/>
              <a:ext cx="349184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l-GR" dirty="0" smtClean="0"/>
                <a:t>τ</a:t>
              </a:r>
              <a:endParaRPr lang="nl-NL" dirty="0"/>
            </a:p>
          </p:txBody>
        </p:sp>
        <p:sp>
          <p:nvSpPr>
            <p:cNvPr id="57" name="Ovaal 56"/>
            <p:cNvSpPr/>
            <p:nvPr/>
          </p:nvSpPr>
          <p:spPr>
            <a:xfrm>
              <a:off x="4758584" y="1273324"/>
              <a:ext cx="369332" cy="369332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58" name="Rechte verbindingslijn met pijl 57"/>
            <p:cNvCxnSpPr>
              <a:stCxn id="57" idx="6"/>
              <a:endCxn id="71" idx="1"/>
            </p:cNvCxnSpPr>
            <p:nvPr/>
          </p:nvCxnSpPr>
          <p:spPr>
            <a:xfrm>
              <a:off x="5127916" y="1457990"/>
              <a:ext cx="350748" cy="0"/>
            </a:xfrm>
            <a:prstGeom prst="straightConnector1">
              <a:avLst/>
            </a:prstGeom>
            <a:ln>
              <a:tailEnd type="arrow"/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9" name="Rechte verbindingslijn met pijl 58"/>
            <p:cNvCxnSpPr>
              <a:stCxn id="56" idx="3"/>
              <a:endCxn id="57" idx="2"/>
            </p:cNvCxnSpPr>
            <p:nvPr/>
          </p:nvCxnSpPr>
          <p:spPr>
            <a:xfrm flipV="1">
              <a:off x="4315680" y="1457990"/>
              <a:ext cx="442904" cy="288032"/>
            </a:xfrm>
            <a:prstGeom prst="straightConnector1">
              <a:avLst/>
            </a:prstGeom>
            <a:ln>
              <a:tailEnd type="arrow"/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60" name="Ovaal 59"/>
            <p:cNvSpPr/>
            <p:nvPr/>
          </p:nvSpPr>
          <p:spPr>
            <a:xfrm>
              <a:off x="4758584" y="1849388"/>
              <a:ext cx="369332" cy="369332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61" name="Rechte verbindingslijn met pijl 60"/>
            <p:cNvCxnSpPr>
              <a:stCxn id="56" idx="3"/>
              <a:endCxn id="60" idx="2"/>
            </p:cNvCxnSpPr>
            <p:nvPr/>
          </p:nvCxnSpPr>
          <p:spPr>
            <a:xfrm>
              <a:off x="4315680" y="1746022"/>
              <a:ext cx="442904" cy="288032"/>
            </a:xfrm>
            <a:prstGeom prst="straightConnector1">
              <a:avLst/>
            </a:prstGeom>
            <a:ln>
              <a:tailEnd type="arrow"/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2" name="Rechte verbindingslijn met pijl 61"/>
            <p:cNvCxnSpPr>
              <a:stCxn id="60" idx="6"/>
              <a:endCxn id="72" idx="1"/>
            </p:cNvCxnSpPr>
            <p:nvPr/>
          </p:nvCxnSpPr>
          <p:spPr>
            <a:xfrm>
              <a:off x="5127916" y="2034054"/>
              <a:ext cx="345924" cy="0"/>
            </a:xfrm>
            <a:prstGeom prst="straightConnector1">
              <a:avLst/>
            </a:prstGeom>
            <a:ln>
              <a:tailEnd type="arrow"/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63" name="Ovaal 62"/>
            <p:cNvSpPr/>
            <p:nvPr/>
          </p:nvSpPr>
          <p:spPr>
            <a:xfrm>
              <a:off x="6189452" y="1273324"/>
              <a:ext cx="369332" cy="369332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Ovaal 63"/>
            <p:cNvSpPr/>
            <p:nvPr/>
          </p:nvSpPr>
          <p:spPr>
            <a:xfrm>
              <a:off x="6189452" y="1849388"/>
              <a:ext cx="369332" cy="369332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65" name="Rechte verbindingslijn met pijl 64"/>
            <p:cNvCxnSpPr>
              <a:stCxn id="71" idx="3"/>
              <a:endCxn id="63" idx="2"/>
            </p:cNvCxnSpPr>
            <p:nvPr/>
          </p:nvCxnSpPr>
          <p:spPr>
            <a:xfrm>
              <a:off x="5843528" y="1457990"/>
              <a:ext cx="345924" cy="0"/>
            </a:xfrm>
            <a:prstGeom prst="straightConnector1">
              <a:avLst/>
            </a:prstGeom>
            <a:ln>
              <a:tailEnd type="arrow"/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6" name="Rechte verbindingslijn met pijl 65"/>
            <p:cNvCxnSpPr>
              <a:stCxn id="72" idx="3"/>
              <a:endCxn id="64" idx="2"/>
            </p:cNvCxnSpPr>
            <p:nvPr/>
          </p:nvCxnSpPr>
          <p:spPr>
            <a:xfrm>
              <a:off x="5838704" y="2034054"/>
              <a:ext cx="350748" cy="0"/>
            </a:xfrm>
            <a:prstGeom prst="straightConnector1">
              <a:avLst/>
            </a:prstGeom>
            <a:ln>
              <a:tailEnd type="arrow"/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67" name="Tekstvak 66"/>
            <p:cNvSpPr txBox="1"/>
            <p:nvPr/>
          </p:nvSpPr>
          <p:spPr>
            <a:xfrm>
              <a:off x="6990832" y="1570648"/>
              <a:ext cx="360040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l-GR" dirty="0" smtClean="0"/>
                <a:t>τ</a:t>
              </a:r>
              <a:endParaRPr lang="nl-NL" dirty="0"/>
            </a:p>
          </p:txBody>
        </p:sp>
        <p:cxnSp>
          <p:nvCxnSpPr>
            <p:cNvPr id="68" name="Rechte verbindingslijn met pijl 67"/>
            <p:cNvCxnSpPr>
              <a:stCxn id="63" idx="6"/>
              <a:endCxn id="67" idx="1"/>
            </p:cNvCxnSpPr>
            <p:nvPr/>
          </p:nvCxnSpPr>
          <p:spPr>
            <a:xfrm>
              <a:off x="6558784" y="1457990"/>
              <a:ext cx="432048" cy="297324"/>
            </a:xfrm>
            <a:prstGeom prst="straightConnector1">
              <a:avLst/>
            </a:prstGeom>
            <a:ln>
              <a:tailEnd type="arrow"/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9" name="Rechte verbindingslijn met pijl 68"/>
            <p:cNvCxnSpPr>
              <a:stCxn id="64" idx="6"/>
              <a:endCxn id="67" idx="1"/>
            </p:cNvCxnSpPr>
            <p:nvPr/>
          </p:nvCxnSpPr>
          <p:spPr>
            <a:xfrm flipV="1">
              <a:off x="6558784" y="1755314"/>
              <a:ext cx="432048" cy="278740"/>
            </a:xfrm>
            <a:prstGeom prst="straightConnector1">
              <a:avLst/>
            </a:prstGeom>
            <a:ln>
              <a:tailEnd type="arrow"/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0" name="Groep 69"/>
          <p:cNvGrpSpPr/>
          <p:nvPr/>
        </p:nvGrpSpPr>
        <p:grpSpPr>
          <a:xfrm>
            <a:off x="5148064" y="1723454"/>
            <a:ext cx="1656184" cy="2097524"/>
            <a:chOff x="5292080" y="1264032"/>
            <a:chExt cx="1656184" cy="2097524"/>
          </a:xfrm>
        </p:grpSpPr>
        <p:sp>
          <p:nvSpPr>
            <p:cNvPr id="71" name="Tekstvak 70"/>
            <p:cNvSpPr txBox="1"/>
            <p:nvPr/>
          </p:nvSpPr>
          <p:spPr>
            <a:xfrm>
              <a:off x="5940152" y="1264032"/>
              <a:ext cx="364864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nl-NL" dirty="0"/>
                <a:t>a</a:t>
              </a:r>
            </a:p>
          </p:txBody>
        </p:sp>
        <p:sp>
          <p:nvSpPr>
            <p:cNvPr id="72" name="Tekstvak 71"/>
            <p:cNvSpPr txBox="1"/>
            <p:nvPr/>
          </p:nvSpPr>
          <p:spPr>
            <a:xfrm>
              <a:off x="5935328" y="1840096"/>
              <a:ext cx="364864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nl-NL" dirty="0"/>
                <a:t>b</a:t>
              </a:r>
            </a:p>
          </p:txBody>
        </p:sp>
        <p:sp>
          <p:nvSpPr>
            <p:cNvPr id="73" name="Tekstvak 72"/>
            <p:cNvSpPr txBox="1"/>
            <p:nvPr/>
          </p:nvSpPr>
          <p:spPr>
            <a:xfrm>
              <a:off x="5292080" y="2416160"/>
              <a:ext cx="375720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nl-NL" dirty="0" smtClean="0"/>
                <a:t>c</a:t>
              </a:r>
              <a:endParaRPr lang="nl-NL" dirty="0"/>
            </a:p>
          </p:txBody>
        </p:sp>
        <p:sp>
          <p:nvSpPr>
            <p:cNvPr id="74" name="Tekstvak 73"/>
            <p:cNvSpPr txBox="1"/>
            <p:nvPr/>
          </p:nvSpPr>
          <p:spPr>
            <a:xfrm>
              <a:off x="6577368" y="2416160"/>
              <a:ext cx="370896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nl-NL" dirty="0" smtClean="0"/>
                <a:t>d</a:t>
              </a:r>
              <a:endParaRPr lang="nl-NL" dirty="0"/>
            </a:p>
          </p:txBody>
        </p:sp>
        <p:sp>
          <p:nvSpPr>
            <p:cNvPr id="75" name="Tekstvak 74"/>
            <p:cNvSpPr txBox="1"/>
            <p:nvPr/>
          </p:nvSpPr>
          <p:spPr>
            <a:xfrm>
              <a:off x="5940152" y="2992224"/>
              <a:ext cx="360040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nl-NL" dirty="0" smtClean="0"/>
                <a:t>e</a:t>
              </a:r>
              <a:endParaRPr lang="nl-NL" dirty="0"/>
            </a:p>
          </p:txBody>
        </p:sp>
      </p:grpSp>
      <p:sp>
        <p:nvSpPr>
          <p:cNvPr id="3" name="Tijdelijke aanduiding voor dia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6D49-DAE3-40DE-93E0-41688E0A5016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35557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leemans\Desktop\Actions-view-filter-icon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4640" y="3289920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" name="Ovaal 56"/>
          <p:cNvSpPr/>
          <p:nvPr/>
        </p:nvSpPr>
        <p:spPr>
          <a:xfrm>
            <a:off x="2339752" y="2708920"/>
            <a:ext cx="2736304" cy="839077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</a:t>
            </a:r>
            <a:r>
              <a:rPr lang="en-GB" dirty="0" smtClean="0"/>
              <a:t>utline</a:t>
            </a:r>
            <a:endParaRPr lang="en-GB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Sander Leemans</a:t>
            </a:r>
            <a:endParaRPr lang="en-GB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DD74-9364-4219-B77C-357BEA04F09E}" type="slidenum">
              <a:rPr lang="en-GB" smtClean="0"/>
              <a:t>7</a:t>
            </a:fld>
            <a:endParaRPr lang="en-GB"/>
          </a:p>
        </p:txBody>
      </p:sp>
      <p:pic>
        <p:nvPicPr>
          <p:cNvPr id="6" name="Picture 2" descr="D:\svn\presentations\20130612 PhD club\log-bi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161064"/>
            <a:ext cx="1219200" cy="2017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Groep 8"/>
          <p:cNvGrpSpPr/>
          <p:nvPr/>
        </p:nvGrpSpPr>
        <p:grpSpPr>
          <a:xfrm>
            <a:off x="5239438" y="2590335"/>
            <a:ext cx="3542773" cy="1325239"/>
            <a:chOff x="3460522" y="3790003"/>
            <a:chExt cx="5607332" cy="2097524"/>
          </a:xfrm>
        </p:grpSpPr>
        <p:cxnSp>
          <p:nvCxnSpPr>
            <p:cNvPr id="10" name="Rechte verbindingslijn met pijl 9"/>
            <p:cNvCxnSpPr>
              <a:stCxn id="45" idx="3"/>
              <a:endCxn id="50" idx="2"/>
            </p:cNvCxnSpPr>
            <p:nvPr/>
          </p:nvCxnSpPr>
          <p:spPr>
            <a:xfrm>
              <a:off x="7123638" y="5126797"/>
              <a:ext cx="21602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11" name="Rechte verbindingslijn met pijl 10"/>
            <p:cNvCxnSpPr>
              <a:stCxn id="49" idx="6"/>
              <a:endCxn id="44" idx="1"/>
            </p:cNvCxnSpPr>
            <p:nvPr/>
          </p:nvCxnSpPr>
          <p:spPr>
            <a:xfrm>
              <a:off x="5260722" y="5126797"/>
              <a:ext cx="20673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12" name="Rechte verbindingslijn met pijl 11"/>
            <p:cNvCxnSpPr>
              <a:stCxn id="44" idx="3"/>
              <a:endCxn id="14" idx="2"/>
            </p:cNvCxnSpPr>
            <p:nvPr/>
          </p:nvCxnSpPr>
          <p:spPr>
            <a:xfrm>
              <a:off x="5843174" y="5126797"/>
              <a:ext cx="27235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13" name="Rechte verbindingslijn met pijl 12"/>
            <p:cNvCxnSpPr>
              <a:stCxn id="14" idx="6"/>
              <a:endCxn id="45" idx="1"/>
            </p:cNvCxnSpPr>
            <p:nvPr/>
          </p:nvCxnSpPr>
          <p:spPr>
            <a:xfrm>
              <a:off x="6484858" y="5126797"/>
              <a:ext cx="26788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14" name="Ovaal 13"/>
            <p:cNvSpPr/>
            <p:nvPr/>
          </p:nvSpPr>
          <p:spPr>
            <a:xfrm>
              <a:off x="6115526" y="4942131"/>
              <a:ext cx="369332" cy="369332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15" name="Rechte verbindingslijn met pijl 14"/>
            <p:cNvCxnSpPr>
              <a:stCxn id="27" idx="3"/>
              <a:endCxn id="49" idx="2"/>
            </p:cNvCxnSpPr>
            <p:nvPr/>
          </p:nvCxnSpPr>
          <p:spPr>
            <a:xfrm>
              <a:off x="4675366" y="5126797"/>
              <a:ext cx="21602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16" name="Rechte verbindingslijn met pijl 15"/>
            <p:cNvCxnSpPr>
              <a:stCxn id="50" idx="6"/>
              <a:endCxn id="25" idx="1"/>
            </p:cNvCxnSpPr>
            <p:nvPr/>
          </p:nvCxnSpPr>
          <p:spPr>
            <a:xfrm>
              <a:off x="7708994" y="5126797"/>
              <a:ext cx="18658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grpSp>
          <p:nvGrpSpPr>
            <p:cNvPr id="17" name="Groep 16"/>
            <p:cNvGrpSpPr/>
            <p:nvPr/>
          </p:nvGrpSpPr>
          <p:grpSpPr>
            <a:xfrm>
              <a:off x="4891390" y="4942131"/>
              <a:ext cx="2817604" cy="760730"/>
              <a:chOff x="4716016" y="2416160"/>
              <a:chExt cx="2817604" cy="760730"/>
            </a:xfrm>
          </p:grpSpPr>
          <p:cxnSp>
            <p:nvCxnSpPr>
              <p:cNvPr id="47" name="Gebogen verbindingslijn 46"/>
              <p:cNvCxnSpPr>
                <a:stCxn id="50" idx="4"/>
                <a:endCxn id="46" idx="3"/>
              </p:cNvCxnSpPr>
              <p:nvPr/>
            </p:nvCxnSpPr>
            <p:spPr>
              <a:xfrm rot="5400000">
                <a:off x="6628874" y="2456810"/>
                <a:ext cx="391398" cy="1048762"/>
              </a:xfrm>
              <a:prstGeom prst="bentConnector2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48" name="Gebogen verbindingslijn 47"/>
              <p:cNvCxnSpPr>
                <a:stCxn id="46" idx="1"/>
                <a:endCxn id="49" idx="4"/>
              </p:cNvCxnSpPr>
              <p:nvPr/>
            </p:nvCxnSpPr>
            <p:spPr>
              <a:xfrm rot="10800000">
                <a:off x="4900682" y="2785492"/>
                <a:ext cx="1039470" cy="391398"/>
              </a:xfrm>
              <a:prstGeom prst="bentConnector2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sp>
            <p:nvSpPr>
              <p:cNvPr id="49" name="Ovaal 48"/>
              <p:cNvSpPr/>
              <p:nvPr/>
            </p:nvSpPr>
            <p:spPr>
              <a:xfrm>
                <a:off x="4716016" y="2416160"/>
                <a:ext cx="369332" cy="369332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50" name="Ovaal 49"/>
              <p:cNvSpPr/>
              <p:nvPr/>
            </p:nvSpPr>
            <p:spPr>
              <a:xfrm>
                <a:off x="7164288" y="2416160"/>
                <a:ext cx="369332" cy="369332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</p:grpSp>
        <p:sp>
          <p:nvSpPr>
            <p:cNvPr id="18" name="Ovaal 17"/>
            <p:cNvSpPr/>
            <p:nvPr/>
          </p:nvSpPr>
          <p:spPr>
            <a:xfrm>
              <a:off x="3667254" y="4510083"/>
              <a:ext cx="369332" cy="369332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19" name="Rechte verbindingslijn met pijl 18"/>
            <p:cNvCxnSpPr>
              <a:endCxn id="18" idx="2"/>
            </p:cNvCxnSpPr>
            <p:nvPr/>
          </p:nvCxnSpPr>
          <p:spPr>
            <a:xfrm>
              <a:off x="3460522" y="4694749"/>
              <a:ext cx="20673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20" name="Rechte verbindingslijn met pijl 19"/>
            <p:cNvCxnSpPr>
              <a:stCxn id="18" idx="7"/>
              <a:endCxn id="28" idx="1"/>
            </p:cNvCxnSpPr>
            <p:nvPr/>
          </p:nvCxnSpPr>
          <p:spPr>
            <a:xfrm flipV="1">
              <a:off x="3982499" y="4262701"/>
              <a:ext cx="620859" cy="30146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21" name="Rechte verbindingslijn met pijl 20"/>
            <p:cNvCxnSpPr>
              <a:stCxn id="39" idx="3"/>
              <a:endCxn id="22" idx="1"/>
            </p:cNvCxnSpPr>
            <p:nvPr/>
          </p:nvCxnSpPr>
          <p:spPr>
            <a:xfrm>
              <a:off x="7987734" y="4271993"/>
              <a:ext cx="558143" cy="292177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22" name="Ovaal 21"/>
            <p:cNvSpPr/>
            <p:nvPr/>
          </p:nvSpPr>
          <p:spPr>
            <a:xfrm>
              <a:off x="8491790" y="4510083"/>
              <a:ext cx="369332" cy="369332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23" name="Rechte verbindingslijn met pijl 22"/>
            <p:cNvCxnSpPr>
              <a:stCxn id="22" idx="6"/>
            </p:cNvCxnSpPr>
            <p:nvPr/>
          </p:nvCxnSpPr>
          <p:spPr>
            <a:xfrm>
              <a:off x="8861122" y="4694749"/>
              <a:ext cx="20673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24" name="Rechte verbindingslijn met pijl 23"/>
            <p:cNvCxnSpPr>
              <a:stCxn id="18" idx="5"/>
              <a:endCxn id="27" idx="1"/>
            </p:cNvCxnSpPr>
            <p:nvPr/>
          </p:nvCxnSpPr>
          <p:spPr>
            <a:xfrm>
              <a:off x="3982499" y="4825328"/>
              <a:ext cx="332827" cy="30146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25" name="Tekstvak 24"/>
            <p:cNvSpPr txBox="1"/>
            <p:nvPr/>
          </p:nvSpPr>
          <p:spPr>
            <a:xfrm>
              <a:off x="7895578" y="4942131"/>
              <a:ext cx="369332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nl-NL" dirty="0"/>
            </a:p>
          </p:txBody>
        </p:sp>
        <p:cxnSp>
          <p:nvCxnSpPr>
            <p:cNvPr id="26" name="Rechte verbindingslijn met pijl 25"/>
            <p:cNvCxnSpPr>
              <a:stCxn id="25" idx="3"/>
              <a:endCxn id="22" idx="3"/>
            </p:cNvCxnSpPr>
            <p:nvPr/>
          </p:nvCxnSpPr>
          <p:spPr>
            <a:xfrm flipV="1">
              <a:off x="8264910" y="4825328"/>
              <a:ext cx="280967" cy="30146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27" name="Tekstvak 26"/>
            <p:cNvSpPr txBox="1"/>
            <p:nvPr/>
          </p:nvSpPr>
          <p:spPr>
            <a:xfrm>
              <a:off x="4315326" y="4942131"/>
              <a:ext cx="360040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nl-NL" dirty="0"/>
            </a:p>
          </p:txBody>
        </p:sp>
        <p:sp>
          <p:nvSpPr>
            <p:cNvPr id="28" name="Tekstvak 27"/>
            <p:cNvSpPr txBox="1"/>
            <p:nvPr/>
          </p:nvSpPr>
          <p:spPr>
            <a:xfrm>
              <a:off x="4603358" y="4078035"/>
              <a:ext cx="349184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nl-NL" dirty="0"/>
            </a:p>
          </p:txBody>
        </p:sp>
        <p:sp>
          <p:nvSpPr>
            <p:cNvPr id="29" name="Ovaal 28"/>
            <p:cNvSpPr/>
            <p:nvPr/>
          </p:nvSpPr>
          <p:spPr>
            <a:xfrm>
              <a:off x="5395446" y="3790003"/>
              <a:ext cx="369332" cy="369332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30" name="Rechte verbindingslijn met pijl 29"/>
            <p:cNvCxnSpPr>
              <a:stCxn id="29" idx="6"/>
              <a:endCxn id="42" idx="1"/>
            </p:cNvCxnSpPr>
            <p:nvPr/>
          </p:nvCxnSpPr>
          <p:spPr>
            <a:xfrm>
              <a:off x="5764778" y="3974669"/>
              <a:ext cx="350748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31" name="Rechte verbindingslijn met pijl 30"/>
            <p:cNvCxnSpPr>
              <a:stCxn id="28" idx="3"/>
              <a:endCxn id="29" idx="2"/>
            </p:cNvCxnSpPr>
            <p:nvPr/>
          </p:nvCxnSpPr>
          <p:spPr>
            <a:xfrm flipV="1">
              <a:off x="4952542" y="3974669"/>
              <a:ext cx="442904" cy="28803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32" name="Ovaal 31"/>
            <p:cNvSpPr/>
            <p:nvPr/>
          </p:nvSpPr>
          <p:spPr>
            <a:xfrm>
              <a:off x="5395446" y="4366067"/>
              <a:ext cx="369332" cy="369332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33" name="Rechte verbindingslijn met pijl 32"/>
            <p:cNvCxnSpPr>
              <a:stCxn id="28" idx="3"/>
              <a:endCxn id="32" idx="2"/>
            </p:cNvCxnSpPr>
            <p:nvPr/>
          </p:nvCxnSpPr>
          <p:spPr>
            <a:xfrm>
              <a:off x="4952542" y="4262701"/>
              <a:ext cx="442904" cy="28803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34" name="Rechte verbindingslijn met pijl 33"/>
            <p:cNvCxnSpPr>
              <a:stCxn id="32" idx="6"/>
              <a:endCxn id="43" idx="1"/>
            </p:cNvCxnSpPr>
            <p:nvPr/>
          </p:nvCxnSpPr>
          <p:spPr>
            <a:xfrm>
              <a:off x="5764778" y="4550733"/>
              <a:ext cx="34592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35" name="Ovaal 34"/>
            <p:cNvSpPr/>
            <p:nvPr/>
          </p:nvSpPr>
          <p:spPr>
            <a:xfrm>
              <a:off x="6826314" y="3790003"/>
              <a:ext cx="369332" cy="369332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Ovaal 35"/>
            <p:cNvSpPr/>
            <p:nvPr/>
          </p:nvSpPr>
          <p:spPr>
            <a:xfrm>
              <a:off x="6826314" y="4366067"/>
              <a:ext cx="369332" cy="369332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37" name="Rechte verbindingslijn met pijl 36"/>
            <p:cNvCxnSpPr>
              <a:stCxn id="42" idx="3"/>
              <a:endCxn id="35" idx="2"/>
            </p:cNvCxnSpPr>
            <p:nvPr/>
          </p:nvCxnSpPr>
          <p:spPr>
            <a:xfrm>
              <a:off x="6480390" y="3974669"/>
              <a:ext cx="34592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38" name="Rechte verbindingslijn met pijl 37"/>
            <p:cNvCxnSpPr>
              <a:stCxn id="43" idx="3"/>
              <a:endCxn id="36" idx="2"/>
            </p:cNvCxnSpPr>
            <p:nvPr/>
          </p:nvCxnSpPr>
          <p:spPr>
            <a:xfrm>
              <a:off x="6475566" y="4550733"/>
              <a:ext cx="350748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39" name="Tekstvak 38"/>
            <p:cNvSpPr txBox="1"/>
            <p:nvPr/>
          </p:nvSpPr>
          <p:spPr>
            <a:xfrm>
              <a:off x="7627694" y="4087327"/>
              <a:ext cx="360040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nl-NL" dirty="0"/>
            </a:p>
          </p:txBody>
        </p:sp>
        <p:cxnSp>
          <p:nvCxnSpPr>
            <p:cNvPr id="40" name="Rechte verbindingslijn met pijl 39"/>
            <p:cNvCxnSpPr>
              <a:stCxn id="35" idx="6"/>
              <a:endCxn id="39" idx="1"/>
            </p:cNvCxnSpPr>
            <p:nvPr/>
          </p:nvCxnSpPr>
          <p:spPr>
            <a:xfrm>
              <a:off x="7195646" y="3974669"/>
              <a:ext cx="432048" cy="29732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cxnSp>
          <p:nvCxnSpPr>
            <p:cNvPr id="41" name="Rechte verbindingslijn met pijl 40"/>
            <p:cNvCxnSpPr>
              <a:stCxn id="36" idx="6"/>
              <a:endCxn id="39" idx="1"/>
            </p:cNvCxnSpPr>
            <p:nvPr/>
          </p:nvCxnSpPr>
          <p:spPr>
            <a:xfrm flipV="1">
              <a:off x="7195646" y="4271993"/>
              <a:ext cx="432048" cy="27874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42" name="Tekstvak 41"/>
            <p:cNvSpPr txBox="1"/>
            <p:nvPr/>
          </p:nvSpPr>
          <p:spPr>
            <a:xfrm>
              <a:off x="6115526" y="3790003"/>
              <a:ext cx="364864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nl-NL" dirty="0"/>
            </a:p>
          </p:txBody>
        </p:sp>
        <p:sp>
          <p:nvSpPr>
            <p:cNvPr id="43" name="Tekstvak 42"/>
            <p:cNvSpPr txBox="1"/>
            <p:nvPr/>
          </p:nvSpPr>
          <p:spPr>
            <a:xfrm>
              <a:off x="6110702" y="4366067"/>
              <a:ext cx="364864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nl-NL" dirty="0"/>
            </a:p>
          </p:txBody>
        </p:sp>
        <p:sp>
          <p:nvSpPr>
            <p:cNvPr id="44" name="Tekstvak 43"/>
            <p:cNvSpPr txBox="1"/>
            <p:nvPr/>
          </p:nvSpPr>
          <p:spPr>
            <a:xfrm>
              <a:off x="5467454" y="4942131"/>
              <a:ext cx="375720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nl-NL" dirty="0"/>
            </a:p>
          </p:txBody>
        </p:sp>
        <p:sp>
          <p:nvSpPr>
            <p:cNvPr id="45" name="Tekstvak 44"/>
            <p:cNvSpPr txBox="1"/>
            <p:nvPr/>
          </p:nvSpPr>
          <p:spPr>
            <a:xfrm>
              <a:off x="6752742" y="4942131"/>
              <a:ext cx="370896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nl-NL" dirty="0"/>
            </a:p>
          </p:txBody>
        </p:sp>
        <p:sp>
          <p:nvSpPr>
            <p:cNvPr id="46" name="Tekstvak 45"/>
            <p:cNvSpPr txBox="1"/>
            <p:nvPr/>
          </p:nvSpPr>
          <p:spPr>
            <a:xfrm>
              <a:off x="6115526" y="5518195"/>
              <a:ext cx="360040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endParaRPr lang="nl-NL" dirty="0"/>
            </a:p>
          </p:txBody>
        </p:sp>
      </p:grpSp>
      <p:sp>
        <p:nvSpPr>
          <p:cNvPr id="52" name="PIJL-RECHTS 51"/>
          <p:cNvSpPr/>
          <p:nvPr/>
        </p:nvSpPr>
        <p:spPr>
          <a:xfrm>
            <a:off x="2566148" y="2985793"/>
            <a:ext cx="2353989" cy="27117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58" name="Groep 57"/>
          <p:cNvGrpSpPr/>
          <p:nvPr/>
        </p:nvGrpSpPr>
        <p:grpSpPr>
          <a:xfrm>
            <a:off x="1293168" y="4348122"/>
            <a:ext cx="5735944" cy="1313126"/>
            <a:chOff x="1293168" y="4348122"/>
            <a:chExt cx="5735944" cy="1313126"/>
          </a:xfrm>
        </p:grpSpPr>
        <p:cxnSp>
          <p:nvCxnSpPr>
            <p:cNvPr id="53" name="Gebogen verbindingslijn 52"/>
            <p:cNvCxnSpPr/>
            <p:nvPr/>
          </p:nvCxnSpPr>
          <p:spPr>
            <a:xfrm rot="5400000" flipH="1">
              <a:off x="4116645" y="1524645"/>
              <a:ext cx="88989" cy="5735944"/>
            </a:xfrm>
            <a:prstGeom prst="bentConnector3">
              <a:avLst>
                <a:gd name="adj1" fmla="val -1395517"/>
              </a:avLst>
            </a:prstGeom>
            <a:ln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Tekstvak 54"/>
            <p:cNvSpPr txBox="1"/>
            <p:nvPr/>
          </p:nvSpPr>
          <p:spPr>
            <a:xfrm>
              <a:off x="3973427" y="5076473"/>
              <a:ext cx="37542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3200" dirty="0" smtClean="0"/>
                <a:t>?</a:t>
              </a:r>
              <a:endParaRPr lang="en-GB" sz="3200" dirty="0"/>
            </a:p>
          </p:txBody>
        </p:sp>
      </p:grpSp>
      <p:sp>
        <p:nvSpPr>
          <p:cNvPr id="54" name="Ovaal 53"/>
          <p:cNvSpPr/>
          <p:nvPr/>
        </p:nvSpPr>
        <p:spPr>
          <a:xfrm>
            <a:off x="2339752" y="2708920"/>
            <a:ext cx="2736304" cy="839077"/>
          </a:xfrm>
          <a:prstGeom prst="ellipse">
            <a:avLst/>
          </a:prstGeom>
          <a:solidFill>
            <a:srgbClr val="4F81BD">
              <a:alpha val="2902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9" name="Ovaal 58"/>
          <p:cNvSpPr/>
          <p:nvPr/>
        </p:nvSpPr>
        <p:spPr>
          <a:xfrm>
            <a:off x="5156904" y="2107527"/>
            <a:ext cx="3744416" cy="2160239"/>
          </a:xfrm>
          <a:prstGeom prst="ellipse">
            <a:avLst/>
          </a:prstGeom>
          <a:solidFill>
            <a:srgbClr val="4F81BD">
              <a:alpha val="2902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76326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  <p:bldP spid="54" grpId="0" animBg="1"/>
      <p:bldP spid="5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Divide &amp; conquer</a:t>
            </a:r>
            <a:endParaRPr lang="en-GB" dirty="0"/>
          </a:p>
        </p:txBody>
      </p:sp>
      <p:sp>
        <p:nvSpPr>
          <p:cNvPr id="49" name="Tekstvak 48"/>
          <p:cNvSpPr txBox="1"/>
          <p:nvPr/>
        </p:nvSpPr>
        <p:spPr>
          <a:xfrm>
            <a:off x="899592" y="2405206"/>
            <a:ext cx="1984839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/>
              <a:t>{&lt;</a:t>
            </a:r>
            <a:r>
              <a:rPr lang="en-GB" sz="2800" dirty="0" err="1"/>
              <a:t>a,c,d,e,b</a:t>
            </a:r>
            <a:r>
              <a:rPr lang="en-GB" sz="2800" dirty="0"/>
              <a:t>&gt;,</a:t>
            </a:r>
          </a:p>
          <a:p>
            <a:r>
              <a:rPr lang="en-GB" sz="2800" dirty="0"/>
              <a:t> &lt;</a:t>
            </a:r>
            <a:r>
              <a:rPr lang="en-GB" sz="2800" dirty="0" err="1"/>
              <a:t>a,b,e,d,c</a:t>
            </a:r>
            <a:r>
              <a:rPr lang="en-GB" sz="2800" dirty="0"/>
              <a:t>&gt;,</a:t>
            </a:r>
          </a:p>
          <a:p>
            <a:r>
              <a:rPr lang="en-GB" sz="2800" dirty="0"/>
              <a:t> &lt;</a:t>
            </a:r>
            <a:r>
              <a:rPr lang="en-GB" sz="2800" dirty="0" err="1"/>
              <a:t>a,e,c,b,d</a:t>
            </a:r>
            <a:r>
              <a:rPr lang="en-GB" sz="2800" dirty="0"/>
              <a:t>&gt;,</a:t>
            </a:r>
          </a:p>
          <a:p>
            <a:r>
              <a:rPr lang="en-GB" sz="2800" dirty="0"/>
              <a:t> &lt;</a:t>
            </a:r>
            <a:r>
              <a:rPr lang="en-GB" sz="2800" dirty="0" err="1"/>
              <a:t>a,d,b,c,e</a:t>
            </a:r>
            <a:r>
              <a:rPr lang="en-GB" sz="2800" dirty="0"/>
              <a:t>&gt;}</a:t>
            </a:r>
          </a:p>
        </p:txBody>
      </p:sp>
      <p:sp>
        <p:nvSpPr>
          <p:cNvPr id="53" name="PIJL-RECHTS 52"/>
          <p:cNvSpPr/>
          <p:nvPr/>
        </p:nvSpPr>
        <p:spPr>
          <a:xfrm>
            <a:off x="3779912" y="3021926"/>
            <a:ext cx="576064" cy="2473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Picture 2" descr="G:\presentations\PhD club - AIS meeting\processTree-seq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340768"/>
            <a:ext cx="1846262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0" name="Rechthoek 59"/>
          <p:cNvSpPr/>
          <p:nvPr/>
        </p:nvSpPr>
        <p:spPr>
          <a:xfrm>
            <a:off x="827584" y="2340893"/>
            <a:ext cx="648072" cy="2024211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2" name="Rechthoek 61"/>
          <p:cNvSpPr/>
          <p:nvPr/>
        </p:nvSpPr>
        <p:spPr>
          <a:xfrm>
            <a:off x="1475656" y="2340893"/>
            <a:ext cx="1603059" cy="2024211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4" name="Tekstvak 53"/>
          <p:cNvSpPr txBox="1"/>
          <p:nvPr/>
        </p:nvSpPr>
        <p:spPr>
          <a:xfrm>
            <a:off x="5076056" y="2405206"/>
            <a:ext cx="917239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smtClean="0"/>
              <a:t>{&lt;a&gt;,</a:t>
            </a:r>
          </a:p>
          <a:p>
            <a:r>
              <a:rPr lang="en-GB" sz="2800" dirty="0" smtClean="0"/>
              <a:t> &lt;a&gt;,</a:t>
            </a:r>
          </a:p>
          <a:p>
            <a:r>
              <a:rPr lang="en-GB" sz="2800" dirty="0" smtClean="0"/>
              <a:t> &lt;a&gt;,</a:t>
            </a:r>
          </a:p>
          <a:p>
            <a:r>
              <a:rPr lang="en-GB" sz="2800" dirty="0" smtClean="0"/>
              <a:t> &lt;a&gt;}</a:t>
            </a:r>
            <a:endParaRPr lang="en-GB" sz="2800" dirty="0"/>
          </a:p>
        </p:txBody>
      </p:sp>
      <p:sp>
        <p:nvSpPr>
          <p:cNvPr id="55" name="Tekstvak 54"/>
          <p:cNvSpPr txBox="1"/>
          <p:nvPr/>
        </p:nvSpPr>
        <p:spPr>
          <a:xfrm>
            <a:off x="6758623" y="2405206"/>
            <a:ext cx="1723549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/>
              <a:t>{&lt;</a:t>
            </a:r>
            <a:r>
              <a:rPr lang="en-GB" sz="2800" dirty="0" err="1"/>
              <a:t>c,d,e,b</a:t>
            </a:r>
            <a:r>
              <a:rPr lang="en-GB" sz="2800" dirty="0"/>
              <a:t>&gt;,</a:t>
            </a:r>
          </a:p>
          <a:p>
            <a:r>
              <a:rPr lang="en-GB" sz="2800" dirty="0"/>
              <a:t> &lt;</a:t>
            </a:r>
            <a:r>
              <a:rPr lang="en-GB" sz="2800" dirty="0" err="1"/>
              <a:t>b,e,d,c</a:t>
            </a:r>
            <a:r>
              <a:rPr lang="en-GB" sz="2800" dirty="0"/>
              <a:t>&gt;,</a:t>
            </a:r>
          </a:p>
          <a:p>
            <a:r>
              <a:rPr lang="en-GB" sz="2800" dirty="0"/>
              <a:t> &lt;</a:t>
            </a:r>
            <a:r>
              <a:rPr lang="en-GB" sz="2800" dirty="0" err="1"/>
              <a:t>e,c,b,d</a:t>
            </a:r>
            <a:r>
              <a:rPr lang="en-GB" sz="2800" dirty="0"/>
              <a:t>&gt;,</a:t>
            </a:r>
          </a:p>
          <a:p>
            <a:r>
              <a:rPr lang="en-GB" sz="2800" dirty="0"/>
              <a:t> &lt;</a:t>
            </a:r>
            <a:r>
              <a:rPr lang="en-GB" sz="2800" dirty="0" err="1"/>
              <a:t>d,b,c,e</a:t>
            </a:r>
            <a:r>
              <a:rPr lang="en-GB" sz="2800" dirty="0"/>
              <a:t>&gt;}</a:t>
            </a:r>
          </a:p>
        </p:txBody>
      </p:sp>
      <p:sp>
        <p:nvSpPr>
          <p:cNvPr id="63" name="Rechthoek 62"/>
          <p:cNvSpPr/>
          <p:nvPr/>
        </p:nvSpPr>
        <p:spPr>
          <a:xfrm>
            <a:off x="6758623" y="2348880"/>
            <a:ext cx="1917834" cy="2024211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4" name="Rechthoek 63"/>
          <p:cNvSpPr/>
          <p:nvPr/>
        </p:nvSpPr>
        <p:spPr>
          <a:xfrm>
            <a:off x="5076055" y="2348880"/>
            <a:ext cx="917239" cy="2024211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6" name="Boog 65"/>
          <p:cNvSpPr/>
          <p:nvPr/>
        </p:nvSpPr>
        <p:spPr>
          <a:xfrm>
            <a:off x="7730910" y="3087960"/>
            <a:ext cx="3214414" cy="2573288"/>
          </a:xfrm>
          <a:prstGeom prst="arc">
            <a:avLst>
              <a:gd name="adj1" fmla="val 8986458"/>
              <a:gd name="adj2" fmla="val 10841295"/>
            </a:avLst>
          </a:prstGeom>
          <a:ln w="38100">
            <a:headEnd type="triangl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7" name="Tekstvak 66"/>
          <p:cNvSpPr txBox="1"/>
          <p:nvPr/>
        </p:nvSpPr>
        <p:spPr>
          <a:xfrm>
            <a:off x="7236296" y="5066020"/>
            <a:ext cx="18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err="1" smtClean="0"/>
              <a:t>recurse</a:t>
            </a:r>
            <a:endParaRPr lang="en-GB" sz="2800" dirty="0"/>
          </a:p>
        </p:txBody>
      </p:sp>
      <p:grpSp>
        <p:nvGrpSpPr>
          <p:cNvPr id="75" name="Groep 74"/>
          <p:cNvGrpSpPr/>
          <p:nvPr/>
        </p:nvGrpSpPr>
        <p:grpSpPr>
          <a:xfrm>
            <a:off x="2329694" y="3508995"/>
            <a:ext cx="3214414" cy="1955393"/>
            <a:chOff x="2329694" y="3508995"/>
            <a:chExt cx="3214414" cy="1955393"/>
          </a:xfrm>
        </p:grpSpPr>
        <p:sp>
          <p:nvSpPr>
            <p:cNvPr id="65" name="Boog 64"/>
            <p:cNvSpPr/>
            <p:nvPr/>
          </p:nvSpPr>
          <p:spPr>
            <a:xfrm>
              <a:off x="2329694" y="3508995"/>
              <a:ext cx="3214414" cy="1728192"/>
            </a:xfrm>
            <a:prstGeom prst="arc">
              <a:avLst>
                <a:gd name="adj1" fmla="val 21131"/>
                <a:gd name="adj2" fmla="val 3303672"/>
              </a:avLst>
            </a:prstGeom>
            <a:ln w="38100">
              <a:headEnd type="none"/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Tekstvak 67"/>
            <p:cNvSpPr txBox="1"/>
            <p:nvPr/>
          </p:nvSpPr>
          <p:spPr>
            <a:xfrm>
              <a:off x="2987824" y="4941168"/>
              <a:ext cx="18002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 err="1" smtClean="0"/>
                <a:t>recurse</a:t>
              </a:r>
              <a:endParaRPr lang="en-GB" sz="2800" dirty="0"/>
            </a:p>
          </p:txBody>
        </p:sp>
      </p:grpSp>
      <p:sp>
        <p:nvSpPr>
          <p:cNvPr id="72" name="Tekstvak 71"/>
          <p:cNvSpPr txBox="1"/>
          <p:nvPr/>
        </p:nvSpPr>
        <p:spPr>
          <a:xfrm>
            <a:off x="5220072" y="2311101"/>
            <a:ext cx="3561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smtClean="0"/>
              <a:t>a</a:t>
            </a:r>
            <a:endParaRPr lang="en-GB" sz="2800" dirty="0"/>
          </a:p>
        </p:txBody>
      </p:sp>
      <p:sp>
        <p:nvSpPr>
          <p:cNvPr id="76" name="Tijdelijke aanduiding voor voettekst 7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Sander Leemans</a:t>
            </a:r>
            <a:endParaRPr lang="nl-NL"/>
          </a:p>
        </p:txBody>
      </p:sp>
      <p:sp>
        <p:nvSpPr>
          <p:cNvPr id="77" name="Tijdelijke aanduiding voor dianummer 7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6D49-DAE3-40DE-93E0-41688E0A5016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35978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60" grpId="0" animBg="1"/>
      <p:bldP spid="62" grpId="0" animBg="1"/>
      <p:bldP spid="54" grpId="0"/>
      <p:bldP spid="54" grpId="1"/>
      <p:bldP spid="55" grpId="0"/>
      <p:bldP spid="63" grpId="0" animBg="1"/>
      <p:bldP spid="64" grpId="0" animBg="1"/>
      <p:bldP spid="64" grpId="1" animBg="1"/>
      <p:bldP spid="66" grpId="0" animBg="1"/>
      <p:bldP spid="67" grpId="0"/>
      <p:bldP spid="7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Finding operator</a:t>
            </a:r>
            <a:endParaRPr lang="en-GB" dirty="0"/>
          </a:p>
        </p:txBody>
      </p:sp>
      <p:sp>
        <p:nvSpPr>
          <p:cNvPr id="53" name="PIJL-RECHTS 52"/>
          <p:cNvSpPr/>
          <p:nvPr/>
        </p:nvSpPr>
        <p:spPr>
          <a:xfrm>
            <a:off x="3779912" y="3021926"/>
            <a:ext cx="576064" cy="2473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" name="Groep 2"/>
          <p:cNvGrpSpPr/>
          <p:nvPr/>
        </p:nvGrpSpPr>
        <p:grpSpPr>
          <a:xfrm>
            <a:off x="827584" y="2340893"/>
            <a:ext cx="2251131" cy="2024211"/>
            <a:chOff x="827584" y="2340893"/>
            <a:chExt cx="2251131" cy="2024211"/>
          </a:xfrm>
        </p:grpSpPr>
        <p:sp>
          <p:nvSpPr>
            <p:cNvPr id="49" name="Tekstvak 48"/>
            <p:cNvSpPr txBox="1"/>
            <p:nvPr/>
          </p:nvSpPr>
          <p:spPr>
            <a:xfrm>
              <a:off x="899592" y="2405206"/>
              <a:ext cx="2001189" cy="18158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800" dirty="0" smtClean="0"/>
                <a:t>{&lt;</a:t>
              </a:r>
              <a:r>
                <a:rPr lang="en-GB" sz="2800" dirty="0" err="1" smtClean="0"/>
                <a:t>a,c,d,e,b</a:t>
              </a:r>
              <a:r>
                <a:rPr lang="en-GB" sz="2800" dirty="0" smtClean="0"/>
                <a:t>&gt;,</a:t>
              </a:r>
            </a:p>
            <a:p>
              <a:r>
                <a:rPr lang="en-GB" sz="2800" dirty="0" smtClean="0"/>
                <a:t> &lt;</a:t>
              </a:r>
              <a:r>
                <a:rPr lang="en-GB" sz="2800" dirty="0" err="1" smtClean="0"/>
                <a:t>a,b,e,d,c</a:t>
              </a:r>
              <a:r>
                <a:rPr lang="en-GB" sz="2800" dirty="0" smtClean="0"/>
                <a:t>&gt;,</a:t>
              </a:r>
            </a:p>
            <a:p>
              <a:r>
                <a:rPr lang="en-GB" sz="2800" dirty="0" smtClean="0"/>
                <a:t> &lt;</a:t>
              </a:r>
              <a:r>
                <a:rPr lang="en-GB" sz="2800" dirty="0" err="1" smtClean="0"/>
                <a:t>a,e,c,b,d</a:t>
              </a:r>
              <a:r>
                <a:rPr lang="en-GB" sz="2800" dirty="0" smtClean="0"/>
                <a:t>&gt;,</a:t>
              </a:r>
            </a:p>
            <a:p>
              <a:r>
                <a:rPr lang="en-GB" sz="2800" dirty="0" smtClean="0"/>
                <a:t> &lt;</a:t>
              </a:r>
              <a:r>
                <a:rPr lang="en-GB" sz="2800" dirty="0" err="1" smtClean="0"/>
                <a:t>a,d,b,c,e</a:t>
              </a:r>
              <a:r>
                <a:rPr lang="en-GB" sz="2800" dirty="0" smtClean="0"/>
                <a:t>&gt;}</a:t>
              </a:r>
              <a:endParaRPr lang="en-GB" sz="2800" dirty="0"/>
            </a:p>
          </p:txBody>
        </p:sp>
        <p:sp>
          <p:nvSpPr>
            <p:cNvPr id="60" name="Rechthoek 59"/>
            <p:cNvSpPr/>
            <p:nvPr/>
          </p:nvSpPr>
          <p:spPr>
            <a:xfrm>
              <a:off x="827584" y="2340893"/>
              <a:ext cx="648072" cy="2024211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Rechthoek 61"/>
            <p:cNvSpPr/>
            <p:nvPr/>
          </p:nvSpPr>
          <p:spPr>
            <a:xfrm>
              <a:off x="1475656" y="2340893"/>
              <a:ext cx="1603059" cy="2024211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" name="Groep 4"/>
          <p:cNvGrpSpPr/>
          <p:nvPr/>
        </p:nvGrpSpPr>
        <p:grpSpPr>
          <a:xfrm>
            <a:off x="5220072" y="1340768"/>
            <a:ext cx="5725252" cy="4320480"/>
            <a:chOff x="5220072" y="1340768"/>
            <a:chExt cx="5725252" cy="4320480"/>
          </a:xfrm>
        </p:grpSpPr>
        <p:sp>
          <p:nvSpPr>
            <p:cNvPr id="66" name="Boog 65"/>
            <p:cNvSpPr/>
            <p:nvPr/>
          </p:nvSpPr>
          <p:spPr>
            <a:xfrm>
              <a:off x="7730910" y="3087960"/>
              <a:ext cx="3214414" cy="2573288"/>
            </a:xfrm>
            <a:prstGeom prst="arc">
              <a:avLst>
                <a:gd name="adj1" fmla="val 8986458"/>
                <a:gd name="adj2" fmla="val 10841295"/>
              </a:avLst>
            </a:prstGeom>
            <a:ln w="38100">
              <a:headEnd type="triangle" w="lg" len="med"/>
              <a:tailEnd type="non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4" name="Groep 3"/>
            <p:cNvGrpSpPr/>
            <p:nvPr/>
          </p:nvGrpSpPr>
          <p:grpSpPr>
            <a:xfrm>
              <a:off x="5220072" y="1340768"/>
              <a:ext cx="3816424" cy="4248472"/>
              <a:chOff x="5220072" y="1340768"/>
              <a:chExt cx="3816424" cy="4248472"/>
            </a:xfrm>
          </p:grpSpPr>
          <p:pic>
            <p:nvPicPr>
              <p:cNvPr id="56" name="Picture 2" descr="G:\presentations\PhD club - AIS meeting\processTree-seq2.png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508104" y="1340768"/>
                <a:ext cx="1846262" cy="100012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5" name="Tekstvak 54"/>
              <p:cNvSpPr txBox="1"/>
              <p:nvPr/>
            </p:nvSpPr>
            <p:spPr>
              <a:xfrm>
                <a:off x="6758623" y="2405206"/>
                <a:ext cx="1728678" cy="18158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800" dirty="0" smtClean="0"/>
                  <a:t>{&lt;</a:t>
                </a:r>
                <a:r>
                  <a:rPr lang="en-GB" sz="2800" dirty="0" err="1" smtClean="0"/>
                  <a:t>c,d,e,b</a:t>
                </a:r>
                <a:r>
                  <a:rPr lang="en-GB" sz="2800" dirty="0" smtClean="0"/>
                  <a:t>&gt;,</a:t>
                </a:r>
              </a:p>
              <a:p>
                <a:r>
                  <a:rPr lang="en-GB" sz="2800" dirty="0" smtClean="0"/>
                  <a:t> &lt;</a:t>
                </a:r>
                <a:r>
                  <a:rPr lang="en-GB" sz="2800" dirty="0" err="1" smtClean="0"/>
                  <a:t>b,e,d,c</a:t>
                </a:r>
                <a:r>
                  <a:rPr lang="en-GB" sz="2800" dirty="0" smtClean="0"/>
                  <a:t>&gt;,</a:t>
                </a:r>
              </a:p>
              <a:p>
                <a:r>
                  <a:rPr lang="en-GB" sz="2800" dirty="0" smtClean="0"/>
                  <a:t> &lt;</a:t>
                </a:r>
                <a:r>
                  <a:rPr lang="en-GB" sz="2800" dirty="0" err="1" smtClean="0"/>
                  <a:t>e,c,b,d</a:t>
                </a:r>
                <a:r>
                  <a:rPr lang="en-GB" sz="2800" dirty="0" smtClean="0"/>
                  <a:t>&gt;,</a:t>
                </a:r>
              </a:p>
              <a:p>
                <a:r>
                  <a:rPr lang="en-GB" sz="2800" dirty="0" smtClean="0"/>
                  <a:t> &lt;</a:t>
                </a:r>
                <a:r>
                  <a:rPr lang="en-GB" sz="2800" dirty="0" err="1" smtClean="0"/>
                  <a:t>d,b,c,e</a:t>
                </a:r>
                <a:r>
                  <a:rPr lang="en-GB" sz="2800" dirty="0" smtClean="0"/>
                  <a:t>&gt;}</a:t>
                </a:r>
                <a:endParaRPr lang="en-GB" sz="2800" dirty="0"/>
              </a:p>
            </p:txBody>
          </p:sp>
          <p:sp>
            <p:nvSpPr>
              <p:cNvPr id="63" name="Rechthoek 62"/>
              <p:cNvSpPr/>
              <p:nvPr/>
            </p:nvSpPr>
            <p:spPr>
              <a:xfrm>
                <a:off x="6758623" y="2348880"/>
                <a:ext cx="1917834" cy="2024211"/>
              </a:xfrm>
              <a:prstGeom prst="rect">
                <a:avLst/>
              </a:prstGeom>
              <a:noFill/>
              <a:ln w="38100">
                <a:solidFill>
                  <a:srgbClr val="FF0000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7" name="Tekstvak 66"/>
              <p:cNvSpPr txBox="1"/>
              <p:nvPr/>
            </p:nvSpPr>
            <p:spPr>
              <a:xfrm>
                <a:off x="7236296" y="5066020"/>
                <a:ext cx="18002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800" dirty="0" err="1" smtClean="0"/>
                  <a:t>recurse</a:t>
                </a:r>
                <a:endParaRPr lang="en-GB" sz="2800" dirty="0"/>
              </a:p>
            </p:txBody>
          </p:sp>
          <p:sp>
            <p:nvSpPr>
              <p:cNvPr id="72" name="Tekstvak 71"/>
              <p:cNvSpPr txBox="1"/>
              <p:nvPr/>
            </p:nvSpPr>
            <p:spPr>
              <a:xfrm>
                <a:off x="5220072" y="2311101"/>
                <a:ext cx="35618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2800" dirty="0" smtClean="0"/>
                  <a:t>a</a:t>
                </a:r>
                <a:endParaRPr lang="en-GB" sz="2800" dirty="0"/>
              </a:p>
            </p:txBody>
          </p:sp>
        </p:grpSp>
      </p:grpSp>
      <p:sp>
        <p:nvSpPr>
          <p:cNvPr id="76" name="Tijdelijke aanduiding voor voettekst 7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Sander Leemans</a:t>
            </a:r>
            <a:endParaRPr lang="nl-NL"/>
          </a:p>
        </p:txBody>
      </p:sp>
      <p:sp>
        <p:nvSpPr>
          <p:cNvPr id="77" name="Tijdelijke aanduiding voor dianummer 7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6D49-DAE3-40DE-93E0-41688E0A5016}" type="slidenum">
              <a:rPr lang="nl-NL" smtClean="0"/>
              <a:t>9</a:t>
            </a:fld>
            <a:endParaRPr lang="nl-NL"/>
          </a:p>
        </p:txBody>
      </p:sp>
      <p:sp>
        <p:nvSpPr>
          <p:cNvPr id="23" name="PIJL-RECHTS 22"/>
          <p:cNvSpPr/>
          <p:nvPr/>
        </p:nvSpPr>
        <p:spPr>
          <a:xfrm>
            <a:off x="3779912" y="3021926"/>
            <a:ext cx="576064" cy="2473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3" name="Rechte verbindingslijn 42"/>
          <p:cNvCxnSpPr/>
          <p:nvPr/>
        </p:nvCxnSpPr>
        <p:spPr>
          <a:xfrm flipH="1">
            <a:off x="2638971" y="1268760"/>
            <a:ext cx="1539476" cy="2453570"/>
          </a:xfrm>
          <a:prstGeom prst="line">
            <a:avLst/>
          </a:prstGeom>
          <a:ln>
            <a:solidFill>
              <a:srgbClr val="FF0000"/>
            </a:solidFill>
            <a:prstDash val="sysDash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8" name="Tekstvak 47"/>
          <p:cNvSpPr txBox="1"/>
          <p:nvPr/>
        </p:nvSpPr>
        <p:spPr>
          <a:xfrm>
            <a:off x="2006260" y="4806794"/>
            <a:ext cx="538667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n-GB" sz="2800" dirty="0" smtClean="0"/>
              <a:t>Find cut in directly-follows graph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GB" sz="2800" b="1" dirty="0" smtClean="0"/>
              <a:t>Sequence</a:t>
            </a:r>
            <a:r>
              <a:rPr lang="en-GB" sz="2800" dirty="0" smtClean="0"/>
              <a:t>: edges crossing one-way only</a:t>
            </a:r>
            <a:endParaRPr lang="en-GB" sz="2800" dirty="0"/>
          </a:p>
        </p:txBody>
      </p:sp>
      <p:grpSp>
        <p:nvGrpSpPr>
          <p:cNvPr id="47" name="Groep 46"/>
          <p:cNvGrpSpPr/>
          <p:nvPr/>
        </p:nvGrpSpPr>
        <p:grpSpPr>
          <a:xfrm>
            <a:off x="2724633" y="1556792"/>
            <a:ext cx="2676346" cy="3321660"/>
            <a:chOff x="1907704" y="2348880"/>
            <a:chExt cx="2676346" cy="3321660"/>
          </a:xfrm>
        </p:grpSpPr>
        <p:sp>
          <p:nvSpPr>
            <p:cNvPr id="50" name="Tekstvak 49"/>
            <p:cNvSpPr txBox="1"/>
            <p:nvPr/>
          </p:nvSpPr>
          <p:spPr>
            <a:xfrm>
              <a:off x="2627784" y="3717032"/>
              <a:ext cx="306494" cy="3693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nl-NL" dirty="0" smtClean="0"/>
                <a:t>b</a:t>
              </a:r>
              <a:endParaRPr lang="nl-NL" dirty="0"/>
            </a:p>
          </p:txBody>
        </p:sp>
        <p:sp>
          <p:nvSpPr>
            <p:cNvPr id="51" name="Tekstvak 50"/>
            <p:cNvSpPr txBox="1"/>
            <p:nvPr/>
          </p:nvSpPr>
          <p:spPr>
            <a:xfrm>
              <a:off x="4289550" y="3717032"/>
              <a:ext cx="282450" cy="3693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nl-NL" dirty="0" smtClean="0"/>
                <a:t>c</a:t>
              </a:r>
              <a:endParaRPr lang="nl-NL" dirty="0"/>
            </a:p>
          </p:txBody>
        </p:sp>
        <p:sp>
          <p:nvSpPr>
            <p:cNvPr id="52" name="Tekstvak 51"/>
            <p:cNvSpPr txBox="1"/>
            <p:nvPr/>
          </p:nvSpPr>
          <p:spPr>
            <a:xfrm>
              <a:off x="2646246" y="5301208"/>
              <a:ext cx="2880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dirty="0" smtClean="0"/>
                <a:t>d</a:t>
              </a:r>
              <a:endParaRPr lang="nl-NL" dirty="0"/>
            </a:p>
          </p:txBody>
        </p:sp>
        <p:sp>
          <p:nvSpPr>
            <p:cNvPr id="54" name="Tekstvak 53"/>
            <p:cNvSpPr txBox="1"/>
            <p:nvPr/>
          </p:nvSpPr>
          <p:spPr>
            <a:xfrm>
              <a:off x="4283968" y="5291916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dirty="0" smtClean="0"/>
                <a:t>e</a:t>
              </a:r>
              <a:endParaRPr lang="nl-NL" dirty="0"/>
            </a:p>
          </p:txBody>
        </p:sp>
        <p:cxnSp>
          <p:nvCxnSpPr>
            <p:cNvPr id="57" name="Rechte verbindingslijn met pijl 56"/>
            <p:cNvCxnSpPr>
              <a:stCxn id="52" idx="3"/>
              <a:endCxn id="54" idx="1"/>
            </p:cNvCxnSpPr>
            <p:nvPr/>
          </p:nvCxnSpPr>
          <p:spPr>
            <a:xfrm flipV="1">
              <a:off x="2934278" y="5476582"/>
              <a:ext cx="1349690" cy="9292"/>
            </a:xfrm>
            <a:prstGeom prst="straightConnector1">
              <a:avLst/>
            </a:prstGeom>
            <a:ln>
              <a:headEnd type="arrow"/>
              <a:tailEnd type="arrow"/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59" name="Tekstvak 58"/>
            <p:cNvSpPr txBox="1"/>
            <p:nvPr/>
          </p:nvSpPr>
          <p:spPr>
            <a:xfrm>
              <a:off x="1907704" y="2348880"/>
              <a:ext cx="288032" cy="369332"/>
            </a:xfrm>
            <a:prstGeom prst="rect">
              <a:avLst/>
            </a:prstGeom>
            <a:noFill/>
            <a:effectLst>
              <a:glow rad="139700">
                <a:schemeClr val="accent3">
                  <a:satMod val="175000"/>
                  <a:alpha val="40000"/>
                </a:schemeClr>
              </a:glow>
            </a:effectLst>
          </p:spPr>
          <p:txBody>
            <a:bodyPr wrap="square" rtlCol="0">
              <a:spAutoFit/>
            </a:bodyPr>
            <a:lstStyle/>
            <a:p>
              <a:r>
                <a:rPr lang="nl-NL" dirty="0" smtClean="0"/>
                <a:t>a</a:t>
              </a:r>
              <a:endParaRPr lang="nl-NL" dirty="0"/>
            </a:p>
          </p:txBody>
        </p:sp>
        <p:cxnSp>
          <p:nvCxnSpPr>
            <p:cNvPr id="61" name="Gebogen verbindingslijn 60"/>
            <p:cNvCxnSpPr>
              <a:stCxn id="59" idx="2"/>
              <a:endCxn id="52" idx="1"/>
            </p:cNvCxnSpPr>
            <p:nvPr/>
          </p:nvCxnSpPr>
          <p:spPr>
            <a:xfrm rot="16200000" flipH="1">
              <a:off x="965152" y="3804780"/>
              <a:ext cx="2767662" cy="594526"/>
            </a:xfrm>
            <a:prstGeom prst="bentConnector2">
              <a:avLst/>
            </a:prstGeom>
            <a:ln>
              <a:tailEnd type="arrow"/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4" name="Rechte verbindingslijn met pijl 63"/>
            <p:cNvCxnSpPr>
              <a:stCxn id="50" idx="2"/>
              <a:endCxn id="52" idx="0"/>
            </p:cNvCxnSpPr>
            <p:nvPr/>
          </p:nvCxnSpPr>
          <p:spPr>
            <a:xfrm>
              <a:off x="2781031" y="4086364"/>
              <a:ext cx="9231" cy="1214844"/>
            </a:xfrm>
            <a:prstGeom prst="straightConnector1">
              <a:avLst/>
            </a:prstGeom>
            <a:ln>
              <a:headEnd type="arrow"/>
              <a:tailEnd type="arrow"/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5" name="Rechte verbindingslijn met pijl 64"/>
            <p:cNvCxnSpPr>
              <a:stCxn id="50" idx="3"/>
              <a:endCxn id="51" idx="1"/>
            </p:cNvCxnSpPr>
            <p:nvPr/>
          </p:nvCxnSpPr>
          <p:spPr>
            <a:xfrm>
              <a:off x="2934278" y="3901698"/>
              <a:ext cx="1355272" cy="0"/>
            </a:xfrm>
            <a:prstGeom prst="straightConnector1">
              <a:avLst/>
            </a:prstGeom>
            <a:ln>
              <a:headEnd type="arrow"/>
              <a:tailEnd type="arrow"/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8" name="Rechte verbindingslijn met pijl 67"/>
            <p:cNvCxnSpPr>
              <a:stCxn id="51" idx="2"/>
              <a:endCxn id="54" idx="0"/>
            </p:cNvCxnSpPr>
            <p:nvPr/>
          </p:nvCxnSpPr>
          <p:spPr>
            <a:xfrm>
              <a:off x="4430775" y="4086364"/>
              <a:ext cx="3234" cy="1205552"/>
            </a:xfrm>
            <a:prstGeom prst="straightConnector1">
              <a:avLst/>
            </a:prstGeom>
            <a:ln>
              <a:headEnd type="arrow"/>
              <a:tailEnd type="arrow"/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9" name="Rechte verbindingslijn met pijl 68"/>
            <p:cNvCxnSpPr/>
            <p:nvPr/>
          </p:nvCxnSpPr>
          <p:spPr>
            <a:xfrm flipH="1">
              <a:off x="2987824" y="4077072"/>
              <a:ext cx="1296144" cy="1214844"/>
            </a:xfrm>
            <a:prstGeom prst="straightConnector1">
              <a:avLst/>
            </a:prstGeom>
            <a:ln>
              <a:headEnd type="arrow"/>
              <a:tailEnd type="arrow"/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0" name="Rechte verbindingslijn met pijl 69"/>
            <p:cNvCxnSpPr/>
            <p:nvPr/>
          </p:nvCxnSpPr>
          <p:spPr>
            <a:xfrm flipH="1" flipV="1">
              <a:off x="2934278" y="4086364"/>
              <a:ext cx="1349690" cy="1214844"/>
            </a:xfrm>
            <a:prstGeom prst="straightConnector1">
              <a:avLst/>
            </a:prstGeom>
            <a:ln>
              <a:headEnd type="arrow"/>
              <a:tailEnd type="arrow"/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1" name="Rechte verbindingslijn met pijl 70"/>
            <p:cNvCxnSpPr/>
            <p:nvPr/>
          </p:nvCxnSpPr>
          <p:spPr>
            <a:xfrm flipH="1" flipV="1">
              <a:off x="2177273" y="2749570"/>
              <a:ext cx="450511" cy="1039470"/>
            </a:xfrm>
            <a:prstGeom prst="straightConnector1">
              <a:avLst/>
            </a:prstGeom>
            <a:ln>
              <a:headEnd type="arrow"/>
              <a:tailEnd type="none"/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3" name="Rechte verbindingslijn met pijl 72"/>
            <p:cNvCxnSpPr/>
            <p:nvPr/>
          </p:nvCxnSpPr>
          <p:spPr>
            <a:xfrm flipH="1" flipV="1">
              <a:off x="2267744" y="2636912"/>
              <a:ext cx="2021806" cy="1120770"/>
            </a:xfrm>
            <a:prstGeom prst="straightConnector1">
              <a:avLst/>
            </a:prstGeom>
            <a:ln>
              <a:headEnd type="arrow"/>
              <a:tailEnd type="none"/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4" name="Gebogen verbindingslijn 73"/>
            <p:cNvCxnSpPr>
              <a:endCxn id="54" idx="3"/>
            </p:cNvCxnSpPr>
            <p:nvPr/>
          </p:nvCxnSpPr>
          <p:spPr>
            <a:xfrm rot="16200000" flipH="1">
              <a:off x="1954379" y="2846911"/>
              <a:ext cx="2943036" cy="2316306"/>
            </a:xfrm>
            <a:prstGeom prst="bentConnector4">
              <a:avLst>
                <a:gd name="adj1" fmla="val 42"/>
                <a:gd name="adj2" fmla="val 109869"/>
              </a:avLst>
            </a:prstGeom>
            <a:ln>
              <a:tailEnd type="arrow"/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51184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81679E-7 L -0.12309 3.81679E-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63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41198E-6 L -0.18107 3.41198E-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63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2.45663E-6 L 0.11615 -2.45663E-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99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41198E-6 L 0.23629 3.41198E-6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0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23" grpId="0" animBg="1"/>
      <p:bldP spid="48" grpId="0"/>
    </p:bld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1168</TotalTime>
  <Words>629</Words>
  <Application>Microsoft Office PowerPoint</Application>
  <PresentationFormat>Diavoorstelling (4:3)</PresentationFormat>
  <Paragraphs>301</Paragraphs>
  <Slides>25</Slides>
  <Notes>6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25</vt:i4>
      </vt:variant>
    </vt:vector>
  </HeadingPairs>
  <TitlesOfParts>
    <vt:vector size="26" baseType="lpstr">
      <vt:lpstr>Kantoorthema</vt:lpstr>
      <vt:lpstr>Block-Structured Process Discovery: Filtering Infrequent Behaviour</vt:lpstr>
      <vt:lpstr>Process discovery</vt:lpstr>
      <vt:lpstr>Trade-off</vt:lpstr>
      <vt:lpstr>Infrequent behaviour</vt:lpstr>
      <vt:lpstr>Outline</vt:lpstr>
      <vt:lpstr>Process trees</vt:lpstr>
      <vt:lpstr>Outline</vt:lpstr>
      <vt:lpstr>Divide &amp; conquer</vt:lpstr>
      <vt:lpstr>Finding operator</vt:lpstr>
      <vt:lpstr>Inductive Miner</vt:lpstr>
      <vt:lpstr>Outline</vt:lpstr>
      <vt:lpstr>Inductive Miner - infrequent</vt:lpstr>
      <vt:lpstr>Divide activities, select operator</vt:lpstr>
      <vt:lpstr>Divide activities, select operator</vt:lpstr>
      <vt:lpstr>Split log</vt:lpstr>
      <vt:lpstr>Outline</vt:lpstr>
      <vt:lpstr>Comparison</vt:lpstr>
      <vt:lpstr>Comparison</vt:lpstr>
      <vt:lpstr>Comparison</vt:lpstr>
      <vt:lpstr>Comparison</vt:lpstr>
      <vt:lpstr>Comparison</vt:lpstr>
      <vt:lpstr>Comparison</vt:lpstr>
      <vt:lpstr>Comparison</vt:lpstr>
      <vt:lpstr>You have been watching In order of appearance</vt:lpstr>
      <vt:lpstr>Base cases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Leemans, S.J.J.</dc:creator>
  <cp:lastModifiedBy>Leemans, S.J.J.</cp:lastModifiedBy>
  <cp:revision>515</cp:revision>
  <dcterms:created xsi:type="dcterms:W3CDTF">2013-07-31T12:28:35Z</dcterms:created>
  <dcterms:modified xsi:type="dcterms:W3CDTF">2013-08-21T13:13:12Z</dcterms:modified>
</cp:coreProperties>
</file>